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6858000" cx="12192000"/>
  <p:notesSz cx="6858000" cy="9144000"/>
  <p:embeddedFontLst>
    <p:embeddedFont>
      <p:font typeface="Century Gothic"/>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6" roundtripDataSignature="AMtx7mgUG2mAz3rftWmOlMzqopetlWrX/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FB00F65-7CAD-47C6-ADDF-3E19B10A3F16}">
  <a:tblStyle styleId="{8FB00F65-7CAD-47C6-ADDF-3E19B10A3F16}" styleName="Table_0">
    <a:wholeTbl>
      <a:tcTxStyle b="off" i="off">
        <a:font>
          <a:latin typeface="Arial"/>
          <a:ea typeface="Arial"/>
          <a:cs typeface="Arial"/>
        </a:font>
        <a:schemeClr val="dk1"/>
      </a:tcTxStyle>
      <a:tcStyle>
        <a:tcBdr>
          <a:left>
            <a:ln cap="flat" cmpd="sng" w="9525">
              <a:solidFill>
                <a:schemeClr val="accent5"/>
              </a:solidFill>
              <a:prstDash val="solid"/>
              <a:round/>
              <a:headEnd len="sm" w="sm" type="none"/>
              <a:tailEnd len="sm" w="sm" type="none"/>
            </a:ln>
          </a:left>
          <a:right>
            <a:ln cap="flat" cmpd="sng" w="9525">
              <a:solidFill>
                <a:schemeClr val="accent5"/>
              </a:solidFill>
              <a:prstDash val="solid"/>
              <a:round/>
              <a:headEnd len="sm" w="sm" type="none"/>
              <a:tailEnd len="sm" w="sm" type="none"/>
            </a:ln>
          </a:right>
          <a:top>
            <a:ln cap="flat" cmpd="sng" w="9525">
              <a:solidFill>
                <a:schemeClr val="accent5"/>
              </a:solidFill>
              <a:prstDash val="solid"/>
              <a:round/>
              <a:headEnd len="sm" w="sm" type="none"/>
              <a:tailEnd len="sm" w="sm" type="none"/>
            </a:ln>
          </a:top>
          <a:bottom>
            <a:ln cap="flat" cmpd="sng" w="9525">
              <a:solidFill>
                <a:schemeClr val="accent5"/>
              </a:solidFill>
              <a:prstDash val="solid"/>
              <a:round/>
              <a:headEnd len="sm" w="sm" type="none"/>
              <a:tailEnd len="sm" w="sm" type="none"/>
            </a:ln>
          </a:bottom>
          <a:insideH>
            <a:ln cap="flat" cmpd="sng" w="9525">
              <a:solidFill>
                <a:schemeClr val="accent5"/>
              </a:solidFill>
              <a:prstDash val="solid"/>
              <a:round/>
              <a:headEnd len="sm" w="sm" type="none"/>
              <a:tailEnd len="sm" w="sm" type="none"/>
            </a:ln>
          </a:insideH>
          <a:insideV>
            <a:ln cap="flat" cmpd="sng" w="9525">
              <a:solidFill>
                <a:schemeClr val="accent5"/>
              </a:solidFill>
              <a:prstDash val="solid"/>
              <a:round/>
              <a:headEnd len="sm" w="sm" type="none"/>
              <a:tailEnd len="sm" w="sm" type="none"/>
            </a:ln>
          </a:insideV>
        </a:tcBdr>
        <a:fill>
          <a:solidFill>
            <a:srgbClr val="FFFFFF">
              <a:alpha val="0"/>
            </a:srgbClr>
          </a:solidFill>
        </a:fill>
      </a:tcStyle>
    </a:wholeTbl>
    <a:band1H>
      <a:tcTxStyle/>
      <a:tcStyle>
        <a:fill>
          <a:solidFill>
            <a:schemeClr val="accent5">
              <a:alpha val="40000"/>
            </a:schemeClr>
          </a:solidFill>
        </a:fill>
      </a:tcStyle>
    </a:band1H>
    <a:band2H>
      <a:tcTxStyle/>
    </a:band2H>
    <a:band1V>
      <a:tcTxStyle/>
      <a:tcStyle>
        <a:tcBdr>
          <a:top>
            <a:ln cap="flat" cmpd="sng" w="9525">
              <a:solidFill>
                <a:schemeClr val="accent5"/>
              </a:solidFill>
              <a:prstDash val="solid"/>
              <a:round/>
              <a:headEnd len="sm" w="sm" type="none"/>
              <a:tailEnd len="sm" w="sm" type="none"/>
            </a:ln>
          </a:top>
          <a:bottom>
            <a:ln cap="flat" cmpd="sng" w="9525">
              <a:solidFill>
                <a:schemeClr val="accent5"/>
              </a:solidFill>
              <a:prstDash val="solid"/>
              <a:round/>
              <a:headEnd len="sm" w="sm" type="none"/>
              <a:tailEnd len="sm" w="sm" type="none"/>
            </a:ln>
          </a:bottom>
        </a:tcBdr>
        <a:fill>
          <a:solidFill>
            <a:schemeClr val="accent5">
              <a:alpha val="40000"/>
            </a:schemeClr>
          </a:solidFill>
        </a:fill>
      </a:tcStyle>
    </a:band1V>
    <a:band2V>
      <a:tcTxStyle/>
    </a:band2V>
    <a:lastCol>
      <a:tcTxStyle b="on" i="off"/>
      <a:tcStyle>
        <a:tcBdr>
          <a:left>
            <a:ln cap="flat" cmpd="sng" w="9525">
              <a:solidFill>
                <a:schemeClr val="accent5"/>
              </a:solidFill>
              <a:prstDash val="solid"/>
              <a:round/>
              <a:headEnd len="sm" w="sm" type="none"/>
              <a:tailEnd len="sm" w="sm" type="none"/>
            </a:ln>
          </a:left>
          <a:right>
            <a:ln cap="flat" cmpd="sng" w="9525">
              <a:solidFill>
                <a:schemeClr val="accent5"/>
              </a:solidFill>
              <a:prstDash val="solid"/>
              <a:round/>
              <a:headEnd len="sm" w="sm" type="none"/>
              <a:tailEnd len="sm" w="sm" type="none"/>
            </a:ln>
          </a:right>
          <a:top>
            <a:ln cap="flat" cmpd="sng" w="9525">
              <a:solidFill>
                <a:schemeClr val="accent5"/>
              </a:solidFill>
              <a:prstDash val="solid"/>
              <a:round/>
              <a:headEnd len="sm" w="sm" type="none"/>
              <a:tailEnd len="sm" w="sm" type="none"/>
            </a:ln>
          </a:top>
          <a:bottom>
            <a:ln cap="flat" cmpd="sng" w="9525">
              <a:solidFill>
                <a:schemeClr val="accent5"/>
              </a:solidFill>
              <a:prstDash val="solid"/>
              <a:round/>
              <a:headEnd len="sm" w="sm" type="none"/>
              <a:tailEnd len="sm" w="sm" type="none"/>
            </a:ln>
          </a:bottom>
          <a:insideH>
            <a:ln cap="flat" cmpd="sng" w="9525">
              <a:solidFill>
                <a:schemeClr val="accent5"/>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lastCol>
    <a:firstCol>
      <a:tcTxStyle b="on" i="off"/>
      <a:tcStyle>
        <a:tcBdr>
          <a:left>
            <a:ln cap="flat" cmpd="sng" w="9525">
              <a:solidFill>
                <a:schemeClr val="accent5"/>
              </a:solidFill>
              <a:prstDash val="solid"/>
              <a:round/>
              <a:headEnd len="sm" w="sm" type="none"/>
              <a:tailEnd len="sm" w="sm" type="none"/>
            </a:ln>
          </a:left>
          <a:right>
            <a:ln cap="flat" cmpd="sng" w="9525">
              <a:solidFill>
                <a:schemeClr val="accent5"/>
              </a:solidFill>
              <a:prstDash val="solid"/>
              <a:round/>
              <a:headEnd len="sm" w="sm" type="none"/>
              <a:tailEnd len="sm" w="sm" type="none"/>
            </a:ln>
          </a:right>
          <a:top>
            <a:ln cap="flat" cmpd="sng" w="9525">
              <a:solidFill>
                <a:schemeClr val="accent5"/>
              </a:solidFill>
              <a:prstDash val="solid"/>
              <a:round/>
              <a:headEnd len="sm" w="sm" type="none"/>
              <a:tailEnd len="sm" w="sm" type="none"/>
            </a:ln>
          </a:top>
          <a:bottom>
            <a:ln cap="flat" cmpd="sng" w="9525">
              <a:solidFill>
                <a:schemeClr val="accent5"/>
              </a:solidFill>
              <a:prstDash val="solid"/>
              <a:round/>
              <a:headEnd len="sm" w="sm" type="none"/>
              <a:tailEnd len="sm" w="sm" type="none"/>
            </a:ln>
          </a:bottom>
          <a:insideH>
            <a:ln cap="flat" cmpd="sng" w="9525">
              <a:solidFill>
                <a:schemeClr val="accent5"/>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firstCol>
    <a:lastRow>
      <a:tcTxStyle b="on" i="off"/>
      <a:tcStyle>
        <a:tcBdr>
          <a:left>
            <a:ln cap="flat" cmpd="sng" w="9525">
              <a:solidFill>
                <a:schemeClr val="accent5"/>
              </a:solidFill>
              <a:prstDash val="solid"/>
              <a:round/>
              <a:headEnd len="sm" w="sm" type="none"/>
              <a:tailEnd len="sm" w="sm" type="none"/>
            </a:ln>
          </a:left>
          <a:right>
            <a:ln cap="flat" cmpd="sng" w="9525">
              <a:solidFill>
                <a:schemeClr val="accent5"/>
              </a:solidFill>
              <a:prstDash val="solid"/>
              <a:round/>
              <a:headEnd len="sm" w="sm" type="none"/>
              <a:tailEnd len="sm" w="sm" type="none"/>
            </a:ln>
          </a:right>
          <a:top>
            <a:ln cap="flat" cmpd="sng" w="9525">
              <a:solidFill>
                <a:schemeClr val="accent5"/>
              </a:solidFill>
              <a:prstDash val="solid"/>
              <a:round/>
              <a:headEnd len="sm" w="sm" type="none"/>
              <a:tailEnd len="sm" w="sm" type="none"/>
            </a:ln>
          </a:top>
          <a:bottom>
            <a:ln cap="flat" cmpd="sng" w="9525">
              <a:solidFill>
                <a:schemeClr val="accent5"/>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lastRow>
    <a:seCell>
      <a:tcTxStyle/>
    </a:seCell>
    <a:swCell>
      <a:tcTxStyle/>
    </a:swCell>
    <a:firstRow>
      <a:tcTxStyle b="on" i="off">
        <a:font>
          <a:latin typeface="Arial"/>
          <a:ea typeface="Arial"/>
          <a:cs typeface="Arial"/>
        </a:font>
        <a:schemeClr val="lt1"/>
      </a:tcTxStyle>
      <a:tcStyle>
        <a:tcBdr>
          <a:left>
            <a:ln cap="flat" cmpd="sng" w="9525">
              <a:solidFill>
                <a:schemeClr val="accent5"/>
              </a:solidFill>
              <a:prstDash val="solid"/>
              <a:round/>
              <a:headEnd len="sm" w="sm" type="none"/>
              <a:tailEnd len="sm" w="sm" type="none"/>
            </a:ln>
          </a:left>
          <a:right>
            <a:ln cap="flat" cmpd="sng" w="9525">
              <a:solidFill>
                <a:schemeClr val="accent5"/>
              </a:solidFill>
              <a:prstDash val="solid"/>
              <a:round/>
              <a:headEnd len="sm" w="sm" type="none"/>
              <a:tailEnd len="sm" w="sm" type="none"/>
            </a:ln>
          </a:right>
          <a:top>
            <a:ln cap="flat" cmpd="sng" w="9525">
              <a:solidFill>
                <a:schemeClr val="accent5"/>
              </a:solidFill>
              <a:prstDash val="solid"/>
              <a:round/>
              <a:headEnd len="sm" w="sm" type="none"/>
              <a:tailEnd len="sm" w="sm" type="none"/>
            </a:ln>
          </a:top>
          <a:bottom>
            <a:ln cap="flat" cmpd="sng" w="9525">
              <a:solidFill>
                <a:schemeClr val="lt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accent5"/>
          </a:solidFill>
        </a:fill>
      </a:tcStyle>
    </a:firstRow>
    <a:neCell>
      <a:tcTxStyle/>
    </a:neCell>
    <a:nwCell>
      <a:tcTxStyle/>
    </a:nwCell>
  </a:tblStyle>
  <a:tblStyle styleId="{65A327B7-2662-4EC7-B43F-5BA43C6D274E}"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CenturyGothic-bold.fntdata"/><Relationship Id="rId10" Type="http://schemas.openxmlformats.org/officeDocument/2006/relationships/slide" Target="slides/slide5.xml"/><Relationship Id="rId32" Type="http://schemas.openxmlformats.org/officeDocument/2006/relationships/font" Target="fonts/CenturyGothic-regular.fntdata"/><Relationship Id="rId13" Type="http://schemas.openxmlformats.org/officeDocument/2006/relationships/slide" Target="slides/slide8.xml"/><Relationship Id="rId35" Type="http://schemas.openxmlformats.org/officeDocument/2006/relationships/font" Target="fonts/CenturyGothic-boldItalic.fntdata"/><Relationship Id="rId12" Type="http://schemas.openxmlformats.org/officeDocument/2006/relationships/slide" Target="slides/slide7.xml"/><Relationship Id="rId34" Type="http://schemas.openxmlformats.org/officeDocument/2006/relationships/font" Target="fonts/CenturyGothic-italic.fntdata"/><Relationship Id="rId15" Type="http://schemas.openxmlformats.org/officeDocument/2006/relationships/slide" Target="slides/slide10.xml"/><Relationship Id="rId14" Type="http://schemas.openxmlformats.org/officeDocument/2006/relationships/slide" Target="slides/slide9.xml"/><Relationship Id="rId36"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png>
</file>

<file path=ppt/media/image16.jpg>
</file>

<file path=ppt/media/image17.png>
</file>

<file path=ppt/media/image18.png>
</file>

<file path=ppt/media/image19.jp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JAMES: Hello everyone, we’re Cloud 9, immersing ourselves in London’s cycling scene. Our mission is to utilise data analysis to enhance cycling experience and contribute to a greener and more sustainable London. So, let’s dig into the data and uncover some practical insights together. </a:t>
            </a:r>
            <a:endParaRPr/>
          </a:p>
          <a:p>
            <a:pPr indent="0" lvl="0" marL="0" rtl="0" algn="l">
              <a:lnSpc>
                <a:spcPct val="100000"/>
              </a:lnSpc>
              <a:spcBef>
                <a:spcPts val="0"/>
              </a:spcBef>
              <a:spcAft>
                <a:spcPts val="0"/>
              </a:spcAft>
              <a:buSzPts val="1400"/>
              <a:buNone/>
            </a:pPr>
            <a:r>
              <a:t/>
            </a:r>
            <a:endParaRPr/>
          </a:p>
          <a:p>
            <a:pPr indent="0" lvl="0" marL="0" rtl="0" algn="l">
              <a:spcBef>
                <a:spcPts val="0"/>
              </a:spcBef>
              <a:spcAft>
                <a:spcPts val="0"/>
              </a:spcAft>
              <a:buSzPts val="1100"/>
              <a:buNone/>
            </a:pPr>
            <a:r>
              <a:t/>
            </a:r>
            <a:endParaRPr/>
          </a:p>
        </p:txBody>
      </p:sp>
      <p:sp>
        <p:nvSpPr>
          <p:cNvPr id="149" name="Google Shape;14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9c08ca16a1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3" name="Google Shape;263;g29c08ca16a1_0_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SzPts val="1400"/>
              <a:buNone/>
            </a:pPr>
            <a:r>
              <a:rPr lang="en-GB"/>
              <a:t>However, l</a:t>
            </a:r>
            <a:r>
              <a:rPr lang="en-GB"/>
              <a:t>ooking at the visuals which depict the total cyclist number per head of population vs number of signs of Cycle Superhighways in the left chart, and vs number of signs of Cycle Quietways in the right chart, there’s hardly any correlation.  </a:t>
            </a:r>
            <a:endParaRPr/>
          </a:p>
          <a:p>
            <a:pPr indent="-228600" lvl="0" marL="457200" marR="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r>
              <a:rPr b="1" lang="en-GB"/>
              <a:t>Firstly we have to note that the Cycle Superhighways and Quietways are not present in every Borough, indeed, they were found only in around half of the London boroughs.  Secondly, this serves as an evidence of these two infrastructure elements alone do not necessarily lead to increased cycling.</a:t>
            </a:r>
            <a:endParaRPr b="1"/>
          </a:p>
          <a:p>
            <a:pPr indent="-228600" lvl="0" marL="457200" marR="0" rtl="0" algn="l">
              <a:lnSpc>
                <a:spcPct val="100000"/>
              </a:lnSpc>
              <a:spcBef>
                <a:spcPts val="0"/>
              </a:spcBef>
              <a:spcAft>
                <a:spcPts val="0"/>
              </a:spcAft>
              <a:buSzPts val="1400"/>
              <a:buNone/>
            </a:pPr>
            <a:r>
              <a:t/>
            </a:r>
            <a:endParaRPr b="1"/>
          </a:p>
          <a:p>
            <a:pPr indent="-228600" lvl="0" marL="457200" marR="0" rtl="0" algn="l">
              <a:lnSpc>
                <a:spcPct val="100000"/>
              </a:lnSpc>
              <a:spcBef>
                <a:spcPts val="0"/>
              </a:spcBef>
              <a:spcAft>
                <a:spcPts val="0"/>
              </a:spcAft>
              <a:buSzPts val="1400"/>
              <a:buNone/>
            </a:pPr>
            <a:r>
              <a:rPr lang="en-GB"/>
              <a:t>We</a:t>
            </a:r>
            <a:r>
              <a:rPr lang="en-GB"/>
              <a:t> noticed </a:t>
            </a:r>
            <a:r>
              <a:rPr lang="en-GB" sz="1100">
                <a:latin typeface="Arial"/>
                <a:ea typeface="Arial"/>
                <a:cs typeface="Arial"/>
                <a:sym typeface="Arial"/>
              </a:rPr>
              <a:t>from the Attitude to Cycling Survey of 2016</a:t>
            </a:r>
            <a:r>
              <a:rPr baseline="30000" lang="en-GB" sz="1100">
                <a:latin typeface="Arial"/>
                <a:ea typeface="Arial"/>
                <a:cs typeface="Arial"/>
                <a:sym typeface="Arial"/>
              </a:rPr>
              <a:t>[2]</a:t>
            </a:r>
            <a:r>
              <a:rPr lang="en-GB" sz="1100">
                <a:latin typeface="Arial"/>
                <a:ea typeface="Arial"/>
                <a:cs typeface="Arial"/>
                <a:sym typeface="Arial"/>
              </a:rPr>
              <a:t>, that only 16% and 11% of Londoners have used the Cycle Superhighways and Quietways.  Low usage or in order words, they being relatively new to Londoners compared to Except Cycle type of signposts may be one of many reasons why there is no correlation. This can be another hypothesis which can be further investigated and tested.</a:t>
            </a:r>
            <a:endParaRPr sz="1100">
              <a:latin typeface="Arial"/>
              <a:ea typeface="Arial"/>
              <a:cs typeface="Arial"/>
              <a:sym typeface="Arial"/>
            </a:endParaRPr>
          </a:p>
          <a:p>
            <a:pPr indent="-228600" lvl="0" marL="457200" marR="0" rtl="0" algn="l">
              <a:lnSpc>
                <a:spcPct val="100000"/>
              </a:lnSpc>
              <a:spcBef>
                <a:spcPts val="0"/>
              </a:spcBef>
              <a:spcAft>
                <a:spcPts val="0"/>
              </a:spcAft>
              <a:buSzPts val="1400"/>
              <a:buNone/>
            </a:pPr>
            <a:r>
              <a:t/>
            </a:r>
            <a:endParaRPr sz="1100">
              <a:latin typeface="Arial"/>
              <a:ea typeface="Arial"/>
              <a:cs typeface="Arial"/>
              <a:sym typeface="Arial"/>
            </a:endParaRPr>
          </a:p>
          <a:p>
            <a:pPr indent="-228600" lvl="0" marL="457200" marR="0" rtl="0" algn="l">
              <a:lnSpc>
                <a:spcPct val="100000"/>
              </a:lnSpc>
              <a:spcBef>
                <a:spcPts val="0"/>
              </a:spcBef>
              <a:spcAft>
                <a:spcPts val="0"/>
              </a:spcAft>
              <a:buSzPts val="1400"/>
              <a:buNone/>
            </a:pPr>
            <a:r>
              <a:rPr lang="en-GB">
                <a:latin typeface="Arial"/>
                <a:ea typeface="Arial"/>
                <a:cs typeface="Arial"/>
                <a:sym typeface="Arial"/>
              </a:rPr>
              <a:t>Based on current findings, however,</a:t>
            </a:r>
            <a:r>
              <a:rPr lang="en-GB">
                <a:latin typeface="Arial"/>
                <a:ea typeface="Arial"/>
                <a:cs typeface="Arial"/>
                <a:sym typeface="Arial"/>
              </a:rPr>
              <a:t> we would recommend further assessment of the</a:t>
            </a:r>
            <a:r>
              <a:rPr b="1" lang="en-GB">
                <a:latin typeface="Century Gothic"/>
                <a:ea typeface="Century Gothic"/>
                <a:cs typeface="Century Gothic"/>
                <a:sym typeface="Century Gothic"/>
              </a:rPr>
              <a:t> effectiveness of Cycle Superhighway &amp; Quietway per location in helping increase cycling before further introducing them to other London boroughs</a:t>
            </a:r>
            <a:endParaRPr>
              <a:latin typeface="Arial"/>
              <a:ea typeface="Arial"/>
              <a:cs typeface="Arial"/>
              <a:sym typeface="Arial"/>
            </a:endParaRPr>
          </a:p>
          <a:p>
            <a:pPr indent="0" lvl="0" marL="0" marR="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r>
              <a:rPr lang="en-GB"/>
              <a:t>.</a:t>
            </a:r>
            <a:endParaRPr/>
          </a:p>
        </p:txBody>
      </p:sp>
      <p:sp>
        <p:nvSpPr>
          <p:cNvPr id="264" name="Google Shape;264;g29c08ca16a1_0_2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0" name="Google Shape;280;p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NIKITHA: </a:t>
            </a:r>
            <a:endParaRPr/>
          </a:p>
          <a:p>
            <a:pPr indent="-317500" lvl="0" marL="457200" rtl="0" algn="l">
              <a:lnSpc>
                <a:spcPct val="100000"/>
              </a:lnSpc>
              <a:spcBef>
                <a:spcPts val="0"/>
              </a:spcBef>
              <a:spcAft>
                <a:spcPts val="0"/>
              </a:spcAft>
              <a:buSzPts val="1400"/>
              <a:buChar char="-"/>
            </a:pPr>
            <a:r>
              <a:rPr lang="en-GB"/>
              <a:t>Next, we wanted to explore the uptake of Santander bikes by Londoners over the years. 2010, which was the year of their introduction saw just over 2 million rides using Santander bikes. Over the next years this number skyrocketed. When we fast forward to 2022, we hit an impressive 11.7 million rides – which is testament to the growing view people have that Santander bikes are a convenient and sustainable mode of travel. Even in the face of the Covid-19 pandemic in 2020, Santander bike usage held strong at 10.5 million rides.  </a:t>
            </a:r>
            <a:endParaRPr/>
          </a:p>
          <a:p>
            <a:pPr indent="-317500" lvl="0" marL="457200" rtl="0" algn="l">
              <a:lnSpc>
                <a:spcPct val="100000"/>
              </a:lnSpc>
              <a:spcBef>
                <a:spcPts val="0"/>
              </a:spcBef>
              <a:spcAft>
                <a:spcPts val="0"/>
              </a:spcAft>
              <a:buSzPts val="1400"/>
              <a:buChar char="-"/>
            </a:pPr>
            <a:r>
              <a:rPr lang="en-GB"/>
              <a:t>Thus an integral part of increasing cycling’s </a:t>
            </a:r>
            <a:r>
              <a:rPr lang="en-GB"/>
              <a:t>share</a:t>
            </a:r>
            <a:r>
              <a:rPr lang="en-GB"/>
              <a:t> in London’s </a:t>
            </a:r>
            <a:r>
              <a:rPr lang="en-GB"/>
              <a:t>transport modes, would be focusing on Santander bikes.</a:t>
            </a:r>
            <a:endParaRPr/>
          </a:p>
        </p:txBody>
      </p:sp>
      <p:sp>
        <p:nvSpPr>
          <p:cNvPr id="281" name="Google Shape;281;p3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GB"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9b1ab99b1a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0" name="Google Shape;290;g29b1ab99b1a_0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NIKITHA: </a:t>
            </a:r>
            <a:endParaRPr/>
          </a:p>
          <a:p>
            <a:pPr indent="-317500" lvl="0" marL="457200" rtl="0" algn="l">
              <a:lnSpc>
                <a:spcPct val="100000"/>
              </a:lnSpc>
              <a:spcBef>
                <a:spcPts val="0"/>
              </a:spcBef>
              <a:spcAft>
                <a:spcPts val="0"/>
              </a:spcAft>
              <a:buSzPts val="1400"/>
              <a:buChar char="-"/>
            </a:pPr>
            <a:r>
              <a:rPr lang="en-GB"/>
              <a:t>Moving onto our next area of analysis, we’d like to turn your attention to demographic disparities in cycling, </a:t>
            </a:r>
            <a:r>
              <a:rPr lang="en-GB"/>
              <a:t>focused</a:t>
            </a:r>
            <a:r>
              <a:rPr lang="en-GB"/>
              <a:t> on gender.</a:t>
            </a:r>
            <a:endParaRPr b="0" u="none"/>
          </a:p>
          <a:p>
            <a:pPr indent="-317500" lvl="0" marL="457200" rtl="0" algn="l">
              <a:lnSpc>
                <a:spcPct val="100000"/>
              </a:lnSpc>
              <a:spcBef>
                <a:spcPts val="0"/>
              </a:spcBef>
              <a:spcAft>
                <a:spcPts val="0"/>
              </a:spcAft>
              <a:buSzPts val="1400"/>
              <a:buChar char="-"/>
            </a:pPr>
            <a:r>
              <a:rPr lang="en-GB"/>
              <a:t>At a ratio of almost 1:1, this chart displays London's population by gender in 2021. Women in fact outnumbered men by a count of over 250,000 in the region.  </a:t>
            </a:r>
            <a:endParaRPr/>
          </a:p>
        </p:txBody>
      </p:sp>
      <p:sp>
        <p:nvSpPr>
          <p:cNvPr id="291" name="Google Shape;291;g29b1ab99b1a_0_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0" name="Google Shape;300;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NIKITHA: </a:t>
            </a:r>
            <a:endParaRPr/>
          </a:p>
          <a:p>
            <a:pPr indent="-317500" lvl="0" marL="457200" rtl="0" algn="l">
              <a:lnSpc>
                <a:spcPct val="100000"/>
              </a:lnSpc>
              <a:spcBef>
                <a:spcPts val="0"/>
              </a:spcBef>
              <a:spcAft>
                <a:spcPts val="0"/>
              </a:spcAft>
              <a:buSzPts val="1400"/>
              <a:buChar char="-"/>
            </a:pPr>
            <a:r>
              <a:rPr lang="en-GB"/>
              <a:t>However, our</a:t>
            </a:r>
            <a:r>
              <a:rPr b="0" lang="en-GB" u="none"/>
              <a:t> demographic analysi</a:t>
            </a:r>
            <a:r>
              <a:rPr lang="en-GB"/>
              <a:t>s of cyclists in London paints a very different picture of gender parity.</a:t>
            </a:r>
            <a:endParaRPr/>
          </a:p>
          <a:p>
            <a:pPr indent="-317500" lvl="0" marL="457200" rtl="0" algn="l">
              <a:lnSpc>
                <a:spcPct val="100000"/>
              </a:lnSpc>
              <a:spcBef>
                <a:spcPts val="0"/>
              </a:spcBef>
              <a:spcAft>
                <a:spcPts val="0"/>
              </a:spcAft>
              <a:buSzPts val="1400"/>
              <a:buChar char="-"/>
            </a:pPr>
            <a:r>
              <a:rPr b="0" lang="en-GB" u="none"/>
              <a:t>Th</a:t>
            </a:r>
            <a:r>
              <a:rPr lang="en-GB"/>
              <a:t>is</a:t>
            </a:r>
            <a:r>
              <a:rPr b="0" lang="en-GB" u="none"/>
              <a:t> graph showcase</a:t>
            </a:r>
            <a:r>
              <a:rPr lang="en-GB"/>
              <a:t>s</a:t>
            </a:r>
            <a:r>
              <a:rPr b="0" lang="en-GB" u="none"/>
              <a:t> the total number of cyclists per year</a:t>
            </a:r>
            <a:r>
              <a:rPr lang="en-GB"/>
              <a:t> and</a:t>
            </a:r>
            <a:r>
              <a:rPr b="0" lang="en-GB" u="none"/>
              <a:t> </a:t>
            </a:r>
            <a:r>
              <a:rPr lang="en-GB"/>
              <a:t>it reveals that women form a significantly lower share of the cycling population</a:t>
            </a:r>
            <a:r>
              <a:rPr b="0" lang="en-GB" u="none"/>
              <a:t>. In the latest data from 2021, we observe 16,563 female cyclists compared to a much larger cohort of 82,195 male cyclists. This gender gap in cycling participation sparks important considerations for targeted initiatives </a:t>
            </a:r>
            <a:r>
              <a:rPr lang="en-GB"/>
              <a:t>to make </a:t>
            </a:r>
            <a:r>
              <a:rPr b="0" lang="en-GB" u="none"/>
              <a:t>cycling inclusive and accessibl</a:t>
            </a:r>
            <a:r>
              <a:rPr lang="en-GB"/>
              <a:t>e </a:t>
            </a:r>
            <a:endParaRPr/>
          </a:p>
          <a:p>
            <a:pPr indent="-317500" lvl="0" marL="457200" rtl="0" algn="l">
              <a:spcBef>
                <a:spcPts val="0"/>
              </a:spcBef>
              <a:spcAft>
                <a:spcPts val="0"/>
              </a:spcAft>
              <a:buSzPts val="1400"/>
              <a:buChar char="-"/>
            </a:pPr>
            <a:r>
              <a:rPr lang="en-GB"/>
              <a:t>The data we used for our analysis was gathered from </a:t>
            </a:r>
            <a:r>
              <a:rPr lang="en-GB"/>
              <a:t>Outer London but reports by TfL and other organizations also find that women lag behind men significantly in cycling participation.  </a:t>
            </a:r>
            <a:endParaRPr/>
          </a:p>
        </p:txBody>
      </p:sp>
      <p:sp>
        <p:nvSpPr>
          <p:cNvPr id="301" name="Google Shape;301;p3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0" name="Google Shape;310;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lang="en-GB"/>
              <a:t>NIKITHA: </a:t>
            </a:r>
            <a:endParaRPr/>
          </a:p>
          <a:p>
            <a:pPr indent="-317500" lvl="0" marL="457200" marR="0" rtl="0" algn="l">
              <a:lnSpc>
                <a:spcPct val="100000"/>
              </a:lnSpc>
              <a:spcBef>
                <a:spcPts val="0"/>
              </a:spcBef>
              <a:spcAft>
                <a:spcPts val="0"/>
              </a:spcAft>
              <a:buSzPts val="1400"/>
              <a:buChar char="-"/>
            </a:pPr>
            <a:r>
              <a:rPr lang="en-GB"/>
              <a:t>We did not find significant variability across genders based on factors like weather or days of the week. Initial hypothesis - timings for safety reasons. </a:t>
            </a:r>
            <a:endParaRPr/>
          </a:p>
          <a:p>
            <a:pPr indent="-317500" lvl="0" marL="457200" marR="0" rtl="0" algn="l">
              <a:lnSpc>
                <a:spcPct val="100000"/>
              </a:lnSpc>
              <a:spcBef>
                <a:spcPts val="0"/>
              </a:spcBef>
              <a:spcAft>
                <a:spcPts val="0"/>
              </a:spcAft>
              <a:buSzPts val="1400"/>
              <a:buChar char="-"/>
            </a:pPr>
            <a:r>
              <a:rPr lang="en-GB"/>
              <a:t>Supporting this, we did observe from our data that women are more likely to cycle during Inter Peak periods, spanning from 10 am to 4 pm compared to men. And there is a relative decline in women cycling in the early mornings and late evenings compared to men.</a:t>
            </a:r>
            <a:endParaRPr/>
          </a:p>
        </p:txBody>
      </p:sp>
      <p:sp>
        <p:nvSpPr>
          <p:cNvPr id="311" name="Google Shape;311;p3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9cc9116608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9cc9116608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GB"/>
              <a:t>NIKITHA:</a:t>
            </a:r>
            <a:endParaRPr/>
          </a:p>
          <a:p>
            <a:pPr indent="-317500" lvl="0" marL="457200" rtl="0" algn="l">
              <a:spcBef>
                <a:spcPts val="0"/>
              </a:spcBef>
              <a:spcAft>
                <a:spcPts val="0"/>
              </a:spcAft>
              <a:buClr>
                <a:schemeClr val="dk1"/>
              </a:buClr>
              <a:buSzPts val="1400"/>
              <a:buChar char="-"/>
            </a:pPr>
            <a:r>
              <a:rPr lang="en-GB"/>
              <a:t>This closely corresponds with the times people were found to feel relatively unsafe in a 2022 report by London TravelWatch on Personal Security among cyclists, as you can see on the left of this slide. Women were found significantly likely to avoid traveling at certain times for safety reasons.</a:t>
            </a:r>
            <a:endParaRPr/>
          </a:p>
          <a:p>
            <a:pPr indent="-317500" lvl="0" marL="457200" rtl="0" algn="l">
              <a:spcBef>
                <a:spcPts val="0"/>
              </a:spcBef>
              <a:spcAft>
                <a:spcPts val="0"/>
              </a:spcAft>
              <a:buClr>
                <a:schemeClr val="dk1"/>
              </a:buClr>
              <a:buSzPts val="1400"/>
              <a:buChar char="-"/>
            </a:pPr>
            <a:r>
              <a:rPr lang="en-GB"/>
              <a:t>The importance of Personal Safety is also corroborated by TfL’s report on Cycling Potential in London’s Diverse Communities which found that Road Safety and Personal Safety were the top barriers to cycling, but Personal Safety was specifically the top concern for women. </a:t>
            </a:r>
            <a:endParaRPr/>
          </a:p>
        </p:txBody>
      </p:sp>
      <p:sp>
        <p:nvSpPr>
          <p:cNvPr id="321" name="Google Shape;321;g29cc9116608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9b1ab99b1a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9b1ab99b1a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GB"/>
              <a:t>NIKITHA:</a:t>
            </a:r>
            <a:endParaRPr/>
          </a:p>
          <a:p>
            <a:pPr indent="-317500" lvl="0" marL="457200" rtl="0" algn="l">
              <a:spcBef>
                <a:spcPts val="0"/>
              </a:spcBef>
              <a:spcAft>
                <a:spcPts val="0"/>
              </a:spcAft>
              <a:buSzPts val="1400"/>
              <a:buChar char="-"/>
            </a:pPr>
            <a:r>
              <a:rPr lang="en-GB"/>
              <a:t>K</a:t>
            </a:r>
            <a:r>
              <a:rPr lang="en-GB"/>
              <a:t>eeping the concept of Personal Safety and Security at the forefront, in order to reduce the gender gap in cycling, we’ve suggested a set of recommendations including implementing better reporting and alert systems connected to bikes, safety lockers at docking stations and increased TfL staff presence. </a:t>
            </a:r>
            <a:endParaRPr/>
          </a:p>
        </p:txBody>
      </p:sp>
      <p:sp>
        <p:nvSpPr>
          <p:cNvPr id="330" name="Google Shape;330;g29b1ab99b1a_0_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6" name="Google Shape;33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JAMES: </a:t>
            </a:r>
            <a:r>
              <a:rPr b="0" lang="en-GB" u="none"/>
              <a:t>We next analysed how cycling patterns are affected by weather. The data shows that Londoners prefer cycling in dry weather, confirming the link between favourable conditions and increased cycling.</a:t>
            </a:r>
            <a:endParaRPr/>
          </a:p>
          <a:p>
            <a:pPr indent="0" lvl="0" marL="0" rtl="0" algn="l">
              <a:lnSpc>
                <a:spcPct val="100000"/>
              </a:lnSpc>
              <a:spcBef>
                <a:spcPts val="0"/>
              </a:spcBef>
              <a:spcAft>
                <a:spcPts val="0"/>
              </a:spcAft>
              <a:buSzPts val="1400"/>
              <a:buNone/>
            </a:pPr>
            <a:r>
              <a:t/>
            </a:r>
            <a:endParaRPr b="0" u="none"/>
          </a:p>
          <a:p>
            <a:pPr indent="0" lvl="0" marL="0" rtl="0" algn="l">
              <a:lnSpc>
                <a:spcPct val="100000"/>
              </a:lnSpc>
              <a:spcBef>
                <a:spcPts val="0"/>
              </a:spcBef>
              <a:spcAft>
                <a:spcPts val="0"/>
              </a:spcAft>
              <a:buSzPts val="1400"/>
              <a:buNone/>
            </a:pPr>
            <a:r>
              <a:rPr b="0" lang="en-GB" u="none"/>
              <a:t>Another compelling observation from this dataset was the substantial decline in cycling activity within Central London when the pandemic hit in 2020. This</a:t>
            </a:r>
            <a:r>
              <a:rPr lang="en-GB"/>
              <a:t> </a:t>
            </a:r>
            <a:r>
              <a:rPr b="0" lang="en-GB" u="none"/>
              <a:t>can be attributed to the stringent lockdown measures imposed in Central London, coupled with the notable concentration of offices. As the workforce transitioned to remote work, eliminating the need for daily commutes, the urban landscape experienced a perceptible shift in cycling dynamics. Alongside this, the virus spreads much quicker in densely populated areas.</a:t>
            </a:r>
            <a:endParaRPr/>
          </a:p>
          <a:p>
            <a:pPr indent="0" lvl="0" marL="0" rtl="0" algn="l">
              <a:lnSpc>
                <a:spcPct val="100000"/>
              </a:lnSpc>
              <a:spcBef>
                <a:spcPts val="0"/>
              </a:spcBef>
              <a:spcAft>
                <a:spcPts val="0"/>
              </a:spcAft>
              <a:buSzPts val="1400"/>
              <a:buNone/>
            </a:pPr>
            <a:r>
              <a:t/>
            </a:r>
            <a:endParaRPr b="0" u="none"/>
          </a:p>
          <a:p>
            <a:pPr indent="0" lvl="0" marL="0" rtl="0" algn="l">
              <a:lnSpc>
                <a:spcPct val="100000"/>
              </a:lnSpc>
              <a:spcBef>
                <a:spcPts val="0"/>
              </a:spcBef>
              <a:spcAft>
                <a:spcPts val="0"/>
              </a:spcAft>
              <a:buSzPts val="1400"/>
              <a:buNone/>
            </a:pPr>
            <a:r>
              <a:rPr b="0" lang="en-GB" u="none"/>
              <a:t>As shown, in the table, we have provided a list of recommendations </a:t>
            </a:r>
            <a:r>
              <a:rPr lang="en-GB"/>
              <a:t>including investing in weather-resilient infrastructure and introducing incentive programs that reward cyclists for choosing sustainable transportation options. </a:t>
            </a:r>
            <a:endParaRPr/>
          </a:p>
        </p:txBody>
      </p:sp>
      <p:sp>
        <p:nvSpPr>
          <p:cNvPr id="337" name="Google Shape;337;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8" name="Google Shape;348;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latin typeface="Arial"/>
                <a:ea typeface="Arial"/>
                <a:cs typeface="Arial"/>
                <a:sym typeface="Arial"/>
              </a:rPr>
              <a:t>JAMES: </a:t>
            </a:r>
            <a:r>
              <a:rPr lang="en-GB">
                <a:latin typeface="Arial"/>
                <a:ea typeface="Arial"/>
                <a:cs typeface="Arial"/>
                <a:sym typeface="Arial"/>
              </a:rPr>
              <a:t>As we come to the end of our presentation, we wanted to suggest an exciting idea for exploration– converting disused tube stations into dedicated cycle routes. This unconventional concept addresses safety concerns, weather-related challenges, and promotes transport efficiency. With over 40 stations available for repurposing, we envision creating a comprehensive cycling network, fostering enhanced connectivity between neighbourhoods, business districts, and popular destinations. </a:t>
            </a:r>
            <a:endParaRPr>
              <a:latin typeface="Arial"/>
              <a:ea typeface="Arial"/>
              <a:cs typeface="Arial"/>
              <a:sym typeface="Arial"/>
            </a:endParaRPr>
          </a:p>
        </p:txBody>
      </p:sp>
      <p:sp>
        <p:nvSpPr>
          <p:cNvPr id="349" name="Google Shape;349;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9d0e919d85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8" name="Google Shape;358;g29d0e919d85_0_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latin typeface="Arial"/>
                <a:ea typeface="Arial"/>
                <a:cs typeface="Arial"/>
                <a:sym typeface="Arial"/>
              </a:rPr>
              <a:t>JAMES: To assess the the feasibility and viability of repurposing these tubs tunnels, we’d need to analyse historical records and provide cost estimates which would guide us in understanding the structural aspects and financial implications. Next, we’d assess public acceptance and usage. Demographic data and public opinion </a:t>
            </a:r>
            <a:r>
              <a:rPr lang="en-GB">
                <a:latin typeface="Arial"/>
                <a:ea typeface="Arial"/>
                <a:cs typeface="Arial"/>
                <a:sym typeface="Arial"/>
              </a:rPr>
              <a:t>surveys</a:t>
            </a:r>
            <a:r>
              <a:rPr lang="en-GB">
                <a:latin typeface="Arial"/>
                <a:ea typeface="Arial"/>
                <a:cs typeface="Arial"/>
                <a:sym typeface="Arial"/>
              </a:rPr>
              <a:t> would help identify potential users and gauge public sentiment. Integration with existing infrastructure is crucial. Geographic and usage data would inform us about suitable connection points and </a:t>
            </a:r>
            <a:r>
              <a:rPr lang="en-GB">
                <a:latin typeface="Arial"/>
                <a:ea typeface="Arial"/>
                <a:cs typeface="Arial"/>
                <a:sym typeface="Arial"/>
              </a:rPr>
              <a:t>accessibility</a:t>
            </a:r>
            <a:r>
              <a:rPr lang="en-GB">
                <a:latin typeface="Arial"/>
                <a:ea typeface="Arial"/>
                <a:cs typeface="Arial"/>
                <a:sym typeface="Arial"/>
              </a:rPr>
              <a:t>. </a:t>
            </a:r>
            <a:r>
              <a:rPr lang="en-GB">
                <a:latin typeface="Arial"/>
                <a:ea typeface="Arial"/>
                <a:cs typeface="Arial"/>
                <a:sym typeface="Arial"/>
              </a:rPr>
              <a:t>This forward-thinking approach reflects our commitment to revolutionising urban cycling in London and creating a more cyclist-friendly cityscape.</a:t>
            </a:r>
            <a:endParaRPr>
              <a:latin typeface="Arial"/>
              <a:ea typeface="Arial"/>
              <a:cs typeface="Arial"/>
              <a:sym typeface="Arial"/>
            </a:endParaRPr>
          </a:p>
        </p:txBody>
      </p:sp>
      <p:sp>
        <p:nvSpPr>
          <p:cNvPr id="359" name="Google Shape;359;g29d0e919d85_0_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9a3ec8e5f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9a3ec8e5f3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GB"/>
              <a:t>James: We will cover our analysis from three angles, namely Infrastructure, Demographics and Weather.  We will first look at Infrastructure.</a:t>
            </a:r>
            <a:endParaRPr/>
          </a:p>
        </p:txBody>
      </p:sp>
      <p:sp>
        <p:nvSpPr>
          <p:cNvPr id="159" name="Google Shape;159;g29a3ec8e5f3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JAMES: Thank you for your attention. Any questions? </a:t>
            </a:r>
            <a:endParaRPr/>
          </a:p>
        </p:txBody>
      </p:sp>
      <p:sp>
        <p:nvSpPr>
          <p:cNvPr id="368" name="Google Shape;368;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9c142e25ae_0_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spcBef>
                <a:spcPts val="0"/>
              </a:spcBef>
              <a:spcAft>
                <a:spcPts val="0"/>
              </a:spcAft>
              <a:buSzPts val="1100"/>
              <a:buNone/>
            </a:pPr>
            <a:r>
              <a:t/>
            </a:r>
            <a:endParaRPr/>
          </a:p>
        </p:txBody>
      </p:sp>
      <p:sp>
        <p:nvSpPr>
          <p:cNvPr id="375" name="Google Shape;375;g29c142e25ae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4" name="Google Shape;384;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lang="en-GB"/>
              <a:t>NIKITHA: </a:t>
            </a:r>
            <a:endParaRPr/>
          </a:p>
          <a:p>
            <a:pPr indent="-317500" lvl="0" marL="457200" marR="0" rtl="0" algn="l">
              <a:lnSpc>
                <a:spcPct val="100000"/>
              </a:lnSpc>
              <a:spcBef>
                <a:spcPts val="0"/>
              </a:spcBef>
              <a:spcAft>
                <a:spcPts val="0"/>
              </a:spcAft>
              <a:buSzPts val="1400"/>
              <a:buChar char="-"/>
            </a:pPr>
            <a:r>
              <a:rPr lang="en-GB"/>
              <a:t>This slide outlines our primary recommendations for increasing cycling in London through </a:t>
            </a:r>
            <a:r>
              <a:rPr lang="en-GB"/>
              <a:t>infrastructure</a:t>
            </a:r>
            <a:r>
              <a:rPr lang="en-GB"/>
              <a:t> changes. These include enhancing bike parking, promoting the benefits of using Cycle Superhighways and Quietways, and strategies to boost Santander Cycling.</a:t>
            </a:r>
            <a:endParaRPr/>
          </a:p>
          <a:p>
            <a:pPr indent="-317500" lvl="0" marL="457200" marR="0" rtl="0" algn="l">
              <a:lnSpc>
                <a:spcPct val="100000"/>
              </a:lnSpc>
              <a:spcBef>
                <a:spcPts val="0"/>
              </a:spcBef>
              <a:spcAft>
                <a:spcPts val="0"/>
              </a:spcAft>
              <a:buSzPts val="1400"/>
              <a:buChar char="-"/>
            </a:pPr>
            <a:r>
              <a:rPr lang="en-GB"/>
              <a:t>Each of our recommendations also includes a metric for its success.  But in the interest of time…</a:t>
            </a:r>
            <a:endParaRPr/>
          </a:p>
          <a:p>
            <a:pPr indent="0" lvl="0" marL="0" marR="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r>
              <a:t/>
            </a:r>
            <a:endParaRPr>
              <a:solidFill>
                <a:srgbClr val="0000FF"/>
              </a:solidFill>
            </a:endParaRPr>
          </a:p>
        </p:txBody>
      </p:sp>
      <p:sp>
        <p:nvSpPr>
          <p:cNvPr id="385" name="Google Shape;385;p3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1eb7512e922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1eb7512e922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3" name="Google Shape;393;g1eb7512e922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eb779c58e5_3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1eb779c58e5_3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1" name="Google Shape;401;g1eb779c58e5_3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9d20950238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29d20950238_0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9" name="Google Shape;409;g29d20950238_0_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GB"/>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9c142e25ae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6" name="Google Shape;416;g29c142e25ae_0_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a:p>
          <a:p>
            <a:pPr indent="-228600" lvl="0" marL="457200" marR="0" rtl="0" algn="l">
              <a:lnSpc>
                <a:spcPct val="100000"/>
              </a:lnSpc>
              <a:spcBef>
                <a:spcPts val="0"/>
              </a:spcBef>
              <a:spcAft>
                <a:spcPts val="0"/>
              </a:spcAft>
              <a:buSzPts val="1400"/>
              <a:buNone/>
            </a:pPr>
            <a:r>
              <a:t/>
            </a:r>
            <a:endParaRPr>
              <a:solidFill>
                <a:srgbClr val="0000FF"/>
              </a:solidFill>
            </a:endParaRPr>
          </a:p>
        </p:txBody>
      </p:sp>
      <p:sp>
        <p:nvSpPr>
          <p:cNvPr id="417" name="Google Shape;417;g29c142e25ae_0_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5" name="Google Shape;17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400"/>
              <a:buFont typeface="Arial"/>
              <a:buNone/>
            </a:pPr>
            <a:r>
              <a:rPr lang="en-GB"/>
              <a:t>JAMES: Let’s</a:t>
            </a:r>
            <a:r>
              <a:rPr lang="en-GB"/>
              <a:t> start by looking at Privately Owned vs Santander Bike usage across London. As we look at the graph, privately owned bikes take centre stage reflecting a cultural inclination towards individual ownership.</a:t>
            </a:r>
            <a:endParaRPr/>
          </a:p>
          <a:p>
            <a:pPr indent="-228600" lvl="0" marL="457200" rtl="0" algn="l">
              <a:spcBef>
                <a:spcPts val="0"/>
              </a:spcBef>
              <a:spcAft>
                <a:spcPts val="0"/>
              </a:spcAft>
              <a:buClr>
                <a:schemeClr val="dk1"/>
              </a:buClr>
              <a:buSzPts val="1400"/>
              <a:buFont typeface="Arial"/>
              <a:buNone/>
            </a:pPr>
            <a:r>
              <a:t/>
            </a:r>
            <a:endParaRPr/>
          </a:p>
          <a:p>
            <a:pPr indent="0" lvl="0" marL="0" rtl="0" algn="l">
              <a:spcBef>
                <a:spcPts val="0"/>
              </a:spcBef>
              <a:spcAft>
                <a:spcPts val="0"/>
              </a:spcAft>
              <a:buClr>
                <a:schemeClr val="dk1"/>
              </a:buClr>
              <a:buSzPts val="1400"/>
              <a:buFont typeface="Arial"/>
              <a:buNone/>
            </a:pPr>
            <a:r>
              <a:rPr lang="en-GB"/>
              <a:t>But both privately owned bikes and the Santander bikes contribute to eco-friendly travel culture, reinforcing that Londoners’ transport behavior aligns with the broader sustainability goals of TfL.</a:t>
            </a:r>
            <a:endParaRPr/>
          </a:p>
          <a:p>
            <a:pPr indent="0" lvl="0" marL="0" marR="0" rtl="0" algn="l">
              <a:lnSpc>
                <a:spcPct val="100000"/>
              </a:lnSpc>
              <a:spcBef>
                <a:spcPts val="0"/>
              </a:spcBef>
              <a:spcAft>
                <a:spcPts val="0"/>
              </a:spcAft>
              <a:buSzPts val="1400"/>
              <a:buNone/>
            </a:pPr>
            <a:r>
              <a:t/>
            </a:r>
            <a:endParaRPr/>
          </a:p>
          <a:p>
            <a:pPr indent="0" lvl="0" marL="0" marR="0" rtl="0" algn="l">
              <a:lnSpc>
                <a:spcPct val="100000"/>
              </a:lnSpc>
              <a:spcBef>
                <a:spcPts val="0"/>
              </a:spcBef>
              <a:spcAft>
                <a:spcPts val="0"/>
              </a:spcAft>
              <a:buSzPts val="1400"/>
              <a:buNone/>
            </a:pPr>
            <a:r>
              <a:rPr lang="en-GB"/>
              <a:t>In this light, our mission is straightforward – to explore strategies for increasing the uptake of both privately owned and Santander bikes. </a:t>
            </a:r>
            <a:endParaRPr/>
          </a:p>
          <a:p>
            <a:pPr indent="0" lvl="0" marL="0" marR="0" rtl="0" algn="l">
              <a:lnSpc>
                <a:spcPct val="100000"/>
              </a:lnSpc>
              <a:spcBef>
                <a:spcPts val="0"/>
              </a:spcBef>
              <a:spcAft>
                <a:spcPts val="0"/>
              </a:spcAft>
              <a:buSzPts val="1400"/>
              <a:buNone/>
            </a:pPr>
            <a:r>
              <a:t/>
            </a:r>
            <a:endParaRPr/>
          </a:p>
          <a:p>
            <a:pPr indent="0" lvl="0" marL="0" marR="0" rtl="0" algn="l">
              <a:lnSpc>
                <a:spcPct val="100000"/>
              </a:lnSpc>
              <a:spcBef>
                <a:spcPts val="0"/>
              </a:spcBef>
              <a:spcAft>
                <a:spcPts val="0"/>
              </a:spcAft>
              <a:buSzPts val="1400"/>
              <a:buNone/>
            </a:pPr>
            <a:r>
              <a:rPr lang="en-GB"/>
              <a:t>Once we’ve thoroughly addressed the various factors influencing cycling uptake, we will provide recommendations to TfL. These recommendations will be accompanied by measurable progress indicators, allowing us to track the impact of our strategies over time. Our goal is not just exploration; it’s about implementing actionable solutions and gauging their effectiveness.</a:t>
            </a:r>
            <a:endParaRPr/>
          </a:p>
        </p:txBody>
      </p:sp>
      <p:sp>
        <p:nvSpPr>
          <p:cNvPr id="176" name="Google Shape;176;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lang="en-GB"/>
              <a:t>KENNETH:  </a:t>
            </a:r>
            <a:r>
              <a:rPr lang="en-GB"/>
              <a:t>This slide outlines our primary recommendation for increasing cycling in London through bike parking infrastructure changes.</a:t>
            </a:r>
            <a:endParaRPr/>
          </a:p>
          <a:p>
            <a:pPr indent="0" lvl="0" marL="0" marR="0" rtl="0" algn="l">
              <a:lnSpc>
                <a:spcPct val="100000"/>
              </a:lnSpc>
              <a:spcBef>
                <a:spcPts val="0"/>
              </a:spcBef>
              <a:spcAft>
                <a:spcPts val="0"/>
              </a:spcAft>
              <a:buClr>
                <a:srgbClr val="000000"/>
              </a:buClr>
              <a:buSzPts val="1400"/>
              <a:buFont typeface="Arial"/>
              <a:buNone/>
            </a:pPr>
            <a:r>
              <a:t/>
            </a:r>
            <a:endParaRPr/>
          </a:p>
          <a:p>
            <a:pPr indent="0" lvl="0" marL="0" marR="0" rtl="0" algn="l">
              <a:lnSpc>
                <a:spcPct val="100000"/>
              </a:lnSpc>
              <a:spcBef>
                <a:spcPts val="0"/>
              </a:spcBef>
              <a:spcAft>
                <a:spcPts val="0"/>
              </a:spcAft>
              <a:buClr>
                <a:srgbClr val="000000"/>
              </a:buClr>
              <a:buSzPts val="1400"/>
              <a:buFont typeface="Arial"/>
              <a:buNone/>
            </a:pPr>
            <a:r>
              <a:rPr lang="en-GB"/>
              <a:t>A 2019 study by the University of Leeds found that limited access to bicycle parking hinders cycling behavior.</a:t>
            </a:r>
            <a:endParaRPr/>
          </a:p>
          <a:p>
            <a:pPr indent="0" lvl="0" marL="0" marR="0" rtl="0" algn="l">
              <a:lnSpc>
                <a:spcPct val="100000"/>
              </a:lnSpc>
              <a:spcBef>
                <a:spcPts val="0"/>
              </a:spcBef>
              <a:spcAft>
                <a:spcPts val="0"/>
              </a:spcAft>
              <a:buClr>
                <a:srgbClr val="000000"/>
              </a:buClr>
              <a:buSzPts val="1400"/>
              <a:buFont typeface="Arial"/>
              <a:buNone/>
            </a:pPr>
            <a:r>
              <a:rPr lang="en-GB"/>
              <a:t>AND</a:t>
            </a:r>
            <a:endParaRPr/>
          </a:p>
          <a:p>
            <a:pPr indent="0" lvl="0" marL="0" marR="0" rtl="0" algn="l">
              <a:lnSpc>
                <a:spcPct val="100000"/>
              </a:lnSpc>
              <a:spcBef>
                <a:spcPts val="0"/>
              </a:spcBef>
              <a:spcAft>
                <a:spcPts val="0"/>
              </a:spcAft>
              <a:buClr>
                <a:srgbClr val="000000"/>
              </a:buClr>
              <a:buSzPts val="1400"/>
              <a:buFont typeface="Arial"/>
              <a:buNone/>
            </a:pPr>
            <a:r>
              <a:rPr lang="en-GB"/>
              <a:t>Another study that has been done by TFL shows that 52% of Londoners are more likely to cycle with improved workplace or educational bicycle parking facilities. </a:t>
            </a:r>
            <a:endParaRPr/>
          </a:p>
          <a:p>
            <a:pPr indent="0" lvl="0" marL="0" marR="0" rtl="0" algn="l">
              <a:lnSpc>
                <a:spcPct val="100000"/>
              </a:lnSpc>
              <a:spcBef>
                <a:spcPts val="0"/>
              </a:spcBef>
              <a:spcAft>
                <a:spcPts val="0"/>
              </a:spcAft>
              <a:buClr>
                <a:srgbClr val="000000"/>
              </a:buClr>
              <a:buSzPts val="1400"/>
              <a:buFont typeface="Arial"/>
              <a:buNone/>
            </a:pPr>
            <a:r>
              <a:t/>
            </a:r>
            <a:endParaRPr/>
          </a:p>
          <a:p>
            <a:pPr indent="0" lvl="0" marL="0" marR="0" rtl="0" algn="l">
              <a:lnSpc>
                <a:spcPct val="100000"/>
              </a:lnSpc>
              <a:spcBef>
                <a:spcPts val="0"/>
              </a:spcBef>
              <a:spcAft>
                <a:spcPts val="0"/>
              </a:spcAft>
              <a:buClr>
                <a:srgbClr val="000000"/>
              </a:buClr>
              <a:buSzPts val="1400"/>
              <a:buFont typeface="Arial"/>
              <a:buNone/>
            </a:pPr>
            <a:r>
              <a:rPr lang="en-GB"/>
              <a:t>We would hypothesise that there would be correlation between cycling numbers and bike parking capacities. </a:t>
            </a:r>
            <a:r>
              <a:rPr lang="en-GB"/>
              <a:t>Positive</a:t>
            </a:r>
            <a:r>
              <a:rPr lang="en-GB"/>
              <a:t> correlation with statistical significance were found as shown in the following slide.</a:t>
            </a:r>
            <a:endParaRPr/>
          </a:p>
          <a:p>
            <a:pPr indent="-228600" lvl="0" marL="457200" marR="0" rtl="0" algn="l">
              <a:lnSpc>
                <a:spcPct val="100000"/>
              </a:lnSpc>
              <a:spcBef>
                <a:spcPts val="0"/>
              </a:spcBef>
              <a:spcAft>
                <a:spcPts val="0"/>
              </a:spcAft>
              <a:buClr>
                <a:srgbClr val="000000"/>
              </a:buClr>
              <a:buSzPts val="1400"/>
              <a:buFont typeface="Arial"/>
              <a:buNone/>
            </a:pPr>
            <a:r>
              <a:t/>
            </a:r>
            <a:endParaRPr/>
          </a:p>
          <a:p>
            <a:pPr indent="0" lvl="0" marL="0" marR="0" rtl="0" algn="l">
              <a:lnSpc>
                <a:spcPct val="100000"/>
              </a:lnSpc>
              <a:spcBef>
                <a:spcPts val="0"/>
              </a:spcBef>
              <a:spcAft>
                <a:spcPts val="0"/>
              </a:spcAft>
              <a:buClr>
                <a:srgbClr val="000000"/>
              </a:buClr>
              <a:buSzPts val="1400"/>
              <a:buFont typeface="Arial"/>
              <a:buNone/>
            </a:pPr>
            <a:r>
              <a:t/>
            </a:r>
            <a:endParaRPr/>
          </a:p>
        </p:txBody>
      </p:sp>
      <p:sp>
        <p:nvSpPr>
          <p:cNvPr id="186" name="Google Shape;186;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9c142e25ae_0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6" name="Google Shape;196;g29c142e25ae_0_2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lang="en-GB"/>
              <a:t>KENNETH:  To test this, we produced a graph that shows the correlation between bicycle parking capacity and daily cycles. Looking at the graph, we found out that there is a statistically significant correlation between bicycle parking capacity and average daily cycle counts with a p-value close to zero. It’s a decisive factor in choosing to cycle, emphasising the need for strategic enhancements in our city’s parking infrastructure.</a:t>
            </a:r>
            <a:endParaRPr/>
          </a:p>
          <a:p>
            <a:pPr indent="0" lvl="0" marL="0" marR="0" rtl="0" algn="l">
              <a:lnSpc>
                <a:spcPct val="100000"/>
              </a:lnSpc>
              <a:spcBef>
                <a:spcPts val="0"/>
              </a:spcBef>
              <a:spcAft>
                <a:spcPts val="0"/>
              </a:spcAft>
              <a:buClr>
                <a:srgbClr val="000000"/>
              </a:buClr>
              <a:buSzPts val="1400"/>
              <a:buFont typeface="Arial"/>
              <a:buNone/>
            </a:pPr>
            <a:r>
              <a:t/>
            </a:r>
            <a:endParaRPr/>
          </a:p>
          <a:p>
            <a:pPr indent="0" lvl="0" marL="0" marR="0" rtl="0" algn="l">
              <a:lnSpc>
                <a:spcPct val="100000"/>
              </a:lnSpc>
              <a:spcBef>
                <a:spcPts val="0"/>
              </a:spcBef>
              <a:spcAft>
                <a:spcPts val="0"/>
              </a:spcAft>
              <a:buClr>
                <a:srgbClr val="000000"/>
              </a:buClr>
              <a:buSzPts val="1400"/>
              <a:buFont typeface="Arial"/>
              <a:buNone/>
            </a:pPr>
            <a:r>
              <a:rPr lang="en-GB"/>
              <a:t>We would also like to highlight that: t</a:t>
            </a:r>
            <a:r>
              <a:rPr lang="en-GB"/>
              <a:t>he City of London Borough experiences a high density of bicycle users, yet available bicycle parking infrastructure remains severely constrained. In contrast, the boroughs of Hackney and Lewisham, respectively located in Central and Outer London, exhibit ample parking capacity despite having relatively low cycle counts. These outliers indicate the importance of enhancing bike parking capacities only in boroughs and locations that see shortage.</a:t>
            </a:r>
            <a:endParaRPr/>
          </a:p>
        </p:txBody>
      </p:sp>
      <p:sp>
        <p:nvSpPr>
          <p:cNvPr id="197" name="Google Shape;197;g29c142e25ae_0_2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4" name="Google Shape;21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lang="en-GB"/>
              <a:t>KENNETH: Next, we explored road signages that bring about road safety for cyclists.</a:t>
            </a:r>
            <a:endParaRPr/>
          </a:p>
          <a:p>
            <a:pPr indent="0" lvl="0" marL="0" marR="0" rtl="0" algn="l">
              <a:lnSpc>
                <a:spcPct val="100000"/>
              </a:lnSpc>
              <a:spcBef>
                <a:spcPts val="0"/>
              </a:spcBef>
              <a:spcAft>
                <a:spcPts val="0"/>
              </a:spcAft>
              <a:buSzPts val="1400"/>
              <a:buNone/>
            </a:pPr>
            <a:r>
              <a:t/>
            </a:r>
            <a:endParaRPr/>
          </a:p>
          <a:p>
            <a:pPr indent="0" lvl="0" marL="0" marR="0" rtl="0" algn="l">
              <a:lnSpc>
                <a:spcPct val="100000"/>
              </a:lnSpc>
              <a:spcBef>
                <a:spcPts val="0"/>
              </a:spcBef>
              <a:spcAft>
                <a:spcPts val="0"/>
              </a:spcAft>
              <a:buSzPts val="1400"/>
              <a:buNone/>
            </a:pPr>
            <a:r>
              <a:rPr lang="en-GB"/>
              <a:t>According to A moment of Change: Increasing Cycling Update research project commissioned by the Department for Transport, infrastructure, in particular cycling safety, is one of the barriers to be addressed, or we can also frame it as one of the basic requirements to be met in order for cycling rates to significantly increase.  In </a:t>
            </a:r>
            <a:r>
              <a:rPr lang="en-GB"/>
              <a:t>simple terms, people must feel safe cycling before cycling will be regarded as a feasible mode of transport.  We are therefore interested in signages that bring about road safety for cyclists.</a:t>
            </a:r>
            <a:endParaRPr/>
          </a:p>
          <a:p>
            <a:pPr indent="-228600" lvl="0" marL="457200" marR="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r>
              <a:t/>
            </a:r>
            <a:endParaRPr/>
          </a:p>
        </p:txBody>
      </p:sp>
      <p:sp>
        <p:nvSpPr>
          <p:cNvPr id="215" name="Google Shape;21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9c08ca16a1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6" name="Google Shape;226;g29c08ca16a1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lang="en-GB"/>
              <a:t>KENNETH: </a:t>
            </a:r>
            <a:endParaRPr/>
          </a:p>
          <a:p>
            <a:pPr indent="-228600" lvl="0" marL="457200" marR="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r>
              <a:rPr lang="en-GB"/>
              <a:t>According to the Asset Information Guide of the CID, Turning exceptions are where turning movements for vehicles are restricted, with accompanying signs. We are interested in banned turns where cycles are exempt as this can improve safety (e.g. by stopping cars turning in front of cycles) or allow cycles to access roads where other vehicles cannot do so. </a:t>
            </a:r>
            <a:r>
              <a:rPr baseline="30000" lang="en-GB"/>
              <a:t>[1]</a:t>
            </a:r>
            <a:endParaRPr baseline="30000"/>
          </a:p>
          <a:p>
            <a:pPr indent="-228600" lvl="0" marL="457200" marR="0" rtl="0" algn="l">
              <a:lnSpc>
                <a:spcPct val="100000"/>
              </a:lnSpc>
              <a:spcBef>
                <a:spcPts val="0"/>
              </a:spcBef>
              <a:spcAft>
                <a:spcPts val="0"/>
              </a:spcAft>
              <a:buSzPts val="1400"/>
              <a:buNone/>
            </a:pPr>
            <a:r>
              <a:t/>
            </a:r>
            <a:endParaRPr/>
          </a:p>
          <a:p>
            <a:pPr indent="0" lvl="0" marL="228600" marR="0" rtl="0" algn="l">
              <a:lnSpc>
                <a:spcPct val="100000"/>
              </a:lnSpc>
              <a:spcBef>
                <a:spcPts val="0"/>
              </a:spcBef>
              <a:spcAft>
                <a:spcPts val="0"/>
              </a:spcAft>
              <a:buSzPts val="1400"/>
              <a:buNone/>
            </a:pPr>
            <a:r>
              <a:rPr lang="en-GB"/>
              <a:t>We picked the Banned Left Turn with Cycle Exception sign from the CID.</a:t>
            </a:r>
            <a:endParaRPr/>
          </a:p>
          <a:p>
            <a:pPr indent="-228600" lvl="0" marL="457200" marR="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r>
              <a:rPr lang="en-GB"/>
              <a:t>Looking at the visuals, our graph depicting Total Cyclist per head vs number of Banned Left Turn signs with Cycle Exception shows an obvious positive correlation with R-squared of 48% and statistically significant p-value of close to zero. </a:t>
            </a:r>
            <a:endParaRPr/>
          </a:p>
          <a:p>
            <a:pPr indent="0" lvl="0" marL="0" marR="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r>
              <a:rPr lang="en-GB"/>
              <a:t>It indicates that more Banned Left Turn with Cycle Exception signposts is correlated with increased cycling.  However, we are not saying more such cycle exception signs leads to increased cycling.  Instead, these signposts have increased clarity of direction and road safety for the benefit of cyclists, thus fulfilling the basic requirement of cycling safety.  There have to be other factors as well to encourage people to cycle more.</a:t>
            </a:r>
            <a:endParaRPr/>
          </a:p>
          <a:p>
            <a:pPr indent="-228600" lvl="0" marL="457200" marR="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r>
              <a:rPr lang="en-GB"/>
              <a:t>[1]: Extracted from section 3.1.10 of Asset Information Guide from the Cycling Infrastructure Database.</a:t>
            </a:r>
            <a:endParaRPr/>
          </a:p>
          <a:p>
            <a:pPr indent="-228600" lvl="0" marL="457200" marR="0" rtl="0" algn="l">
              <a:lnSpc>
                <a:spcPct val="100000"/>
              </a:lnSpc>
              <a:spcBef>
                <a:spcPts val="0"/>
              </a:spcBef>
              <a:spcAft>
                <a:spcPts val="0"/>
              </a:spcAft>
              <a:buSzPts val="1400"/>
              <a:buNone/>
            </a:pPr>
            <a:r>
              <a:t/>
            </a:r>
            <a:endParaRPr/>
          </a:p>
        </p:txBody>
      </p:sp>
      <p:sp>
        <p:nvSpPr>
          <p:cNvPr id="227" name="Google Shape;227;g29c08ca16a1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99f3b6eb06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9" name="Google Shape;239;g299f3b6eb06_0_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lang="en-GB"/>
              <a:t>KENNETH: When it comes to the “Except Cycles” sign, the </a:t>
            </a:r>
            <a:r>
              <a:rPr lang="en-GB"/>
              <a:t>graph of Total Cyclists number per head vs number of “Except Cycles” sign shows a medium positive correlation which is statistically significant as well.  This finding is consistent with that of the Banned Left turn sign. </a:t>
            </a:r>
            <a:endParaRPr/>
          </a:p>
          <a:p>
            <a:pPr indent="0" lvl="0" marL="0" marR="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r>
              <a:t/>
            </a:r>
            <a:endParaRPr/>
          </a:p>
        </p:txBody>
      </p:sp>
      <p:sp>
        <p:nvSpPr>
          <p:cNvPr id="240" name="Google Shape;240;g299f3b6eb06_0_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99eef88fb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2" name="Google Shape;252;g299eef88fb4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228600" marR="0" rtl="0" algn="l">
              <a:lnSpc>
                <a:spcPct val="100000"/>
              </a:lnSpc>
              <a:spcBef>
                <a:spcPts val="0"/>
              </a:spcBef>
              <a:spcAft>
                <a:spcPts val="0"/>
              </a:spcAft>
              <a:buSzPts val="1400"/>
              <a:buNone/>
            </a:pPr>
            <a:r>
              <a:rPr lang="en-GB"/>
              <a:t>KENNETH: In fact, w</a:t>
            </a:r>
            <a:r>
              <a:rPr lang="en-GB"/>
              <a:t>e have also explored the world of Cycle Superhighways and Quietways.</a:t>
            </a:r>
            <a:endParaRPr/>
          </a:p>
          <a:p>
            <a:pPr indent="-228600" lvl="0" marL="457200" marR="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r>
              <a:rPr lang="en-GB"/>
              <a:t>According to TfL’s Attitudes to cycling survey 2016, most Londoners who have used Cycle Superhighways feel they have been encouraged to cycle more because of the Cycle Superhighways. Quietways also appear to have positive impact on their users’ cycling propensity.  We therefore hypothesise that there is correlation between more cycling and more Cycle Superhighways and Quietways being available.</a:t>
            </a:r>
            <a:endParaRPr/>
          </a:p>
        </p:txBody>
      </p:sp>
      <p:sp>
        <p:nvSpPr>
          <p:cNvPr id="253" name="Google Shape;253;g299eef88fb4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14"/>
          <p:cNvSpPr txBox="1"/>
          <p:nvPr>
            <p:ph type="ctrTitle"/>
          </p:nvPr>
        </p:nvSpPr>
        <p:spPr>
          <a:xfrm>
            <a:off x="1154955" y="1447800"/>
            <a:ext cx="8825658" cy="332958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7200"/>
              <a:buFont typeface="Century Gothic"/>
              <a:buNone/>
              <a:defRPr sz="7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4"/>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1000"/>
              </a:spcBef>
              <a:spcAft>
                <a:spcPts val="0"/>
              </a:spcAft>
              <a:buSzPts val="1600"/>
              <a:buNone/>
              <a:defRPr cap="none">
                <a:solidFill>
                  <a:srgbClr val="86D1D8"/>
                </a:solidFill>
              </a:defRPr>
            </a:lvl1pPr>
            <a:lvl2pPr lvl="1" algn="ctr">
              <a:lnSpc>
                <a:spcPct val="100000"/>
              </a:lnSpc>
              <a:spcBef>
                <a:spcPts val="1000"/>
              </a:spcBef>
              <a:spcAft>
                <a:spcPts val="0"/>
              </a:spcAft>
              <a:buSzPts val="1440"/>
              <a:buNone/>
              <a:defRPr>
                <a:solidFill>
                  <a:schemeClr val="lt1"/>
                </a:solidFill>
              </a:defRPr>
            </a:lvl2pPr>
            <a:lvl3pPr lvl="2" algn="ctr">
              <a:lnSpc>
                <a:spcPct val="100000"/>
              </a:lnSpc>
              <a:spcBef>
                <a:spcPts val="1000"/>
              </a:spcBef>
              <a:spcAft>
                <a:spcPts val="0"/>
              </a:spcAft>
              <a:buSzPts val="1280"/>
              <a:buNone/>
              <a:defRPr>
                <a:solidFill>
                  <a:schemeClr val="lt1"/>
                </a:solidFill>
              </a:defRPr>
            </a:lvl3pPr>
            <a:lvl4pPr lvl="3" algn="ctr">
              <a:lnSpc>
                <a:spcPct val="100000"/>
              </a:lnSpc>
              <a:spcBef>
                <a:spcPts val="1000"/>
              </a:spcBef>
              <a:spcAft>
                <a:spcPts val="0"/>
              </a:spcAft>
              <a:buSzPts val="1120"/>
              <a:buNone/>
              <a:defRPr>
                <a:solidFill>
                  <a:schemeClr val="lt1"/>
                </a:solidFill>
              </a:defRPr>
            </a:lvl4pPr>
            <a:lvl5pPr lvl="4" algn="ctr">
              <a:lnSpc>
                <a:spcPct val="100000"/>
              </a:lnSpc>
              <a:spcBef>
                <a:spcPts val="1000"/>
              </a:spcBef>
              <a:spcAft>
                <a:spcPts val="0"/>
              </a:spcAft>
              <a:buSzPts val="1120"/>
              <a:buNone/>
              <a:defRPr>
                <a:solidFill>
                  <a:schemeClr val="lt1"/>
                </a:solidFill>
              </a:defRPr>
            </a:lvl5pPr>
            <a:lvl6pPr lvl="5" algn="ctr">
              <a:lnSpc>
                <a:spcPct val="100000"/>
              </a:lnSpc>
              <a:spcBef>
                <a:spcPts val="1000"/>
              </a:spcBef>
              <a:spcAft>
                <a:spcPts val="0"/>
              </a:spcAft>
              <a:buSzPts val="1120"/>
              <a:buNone/>
              <a:defRPr>
                <a:solidFill>
                  <a:schemeClr val="lt1"/>
                </a:solidFill>
              </a:defRPr>
            </a:lvl6pPr>
            <a:lvl7pPr lvl="6" algn="ctr">
              <a:lnSpc>
                <a:spcPct val="100000"/>
              </a:lnSpc>
              <a:spcBef>
                <a:spcPts val="1000"/>
              </a:spcBef>
              <a:spcAft>
                <a:spcPts val="0"/>
              </a:spcAft>
              <a:buSzPts val="1120"/>
              <a:buNone/>
              <a:defRPr>
                <a:solidFill>
                  <a:schemeClr val="lt1"/>
                </a:solidFill>
              </a:defRPr>
            </a:lvl7pPr>
            <a:lvl8pPr lvl="7" algn="ctr">
              <a:lnSpc>
                <a:spcPct val="100000"/>
              </a:lnSpc>
              <a:spcBef>
                <a:spcPts val="1000"/>
              </a:spcBef>
              <a:spcAft>
                <a:spcPts val="0"/>
              </a:spcAft>
              <a:buSzPts val="1120"/>
              <a:buNone/>
              <a:defRPr>
                <a:solidFill>
                  <a:schemeClr val="lt1"/>
                </a:solidFill>
              </a:defRPr>
            </a:lvl8pPr>
            <a:lvl9pPr lvl="8" algn="ctr">
              <a:lnSpc>
                <a:spcPct val="100000"/>
              </a:lnSpc>
              <a:spcBef>
                <a:spcPts val="1000"/>
              </a:spcBef>
              <a:spcAft>
                <a:spcPts val="0"/>
              </a:spcAft>
              <a:buSzPts val="1120"/>
              <a:buNone/>
              <a:defRPr>
                <a:solidFill>
                  <a:schemeClr val="lt1"/>
                </a:solidFill>
              </a:defRPr>
            </a:lvl9pPr>
          </a:lstStyle>
          <a:p/>
        </p:txBody>
      </p:sp>
      <p:sp>
        <p:nvSpPr>
          <p:cNvPr id="24" name="Google Shape;24;p1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8" name="Shape 78"/>
        <p:cNvGrpSpPr/>
        <p:nvPr/>
      </p:nvGrpSpPr>
      <p:grpSpPr>
        <a:xfrm>
          <a:off x="0" y="0"/>
          <a:ext cx="0" cy="0"/>
          <a:chOff x="0" y="0"/>
          <a:chExt cx="0" cy="0"/>
        </a:xfrm>
      </p:grpSpPr>
      <p:sp>
        <p:nvSpPr>
          <p:cNvPr id="79" name="Google Shape;79;p23"/>
          <p:cNvSpPr txBox="1"/>
          <p:nvPr>
            <p:ph type="title"/>
          </p:nvPr>
        </p:nvSpPr>
        <p:spPr>
          <a:xfrm>
            <a:off x="1154956" y="4800587"/>
            <a:ext cx="8825657"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2"/>
              </a:buClr>
              <a:buSzPts val="2400"/>
              <a:buFont typeface="Century Gothic"/>
              <a:buNone/>
              <a:defRPr b="0"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3"/>
          <p:cNvSpPr/>
          <p:nvPr>
            <p:ph idx="2" type="pic"/>
          </p:nvPr>
        </p:nvSpPr>
        <p:spPr>
          <a:xfrm>
            <a:off x="1154955" y="685800"/>
            <a:ext cx="8825658" cy="3640666"/>
          </a:xfrm>
          <a:prstGeom prst="roundRect">
            <a:avLst>
              <a:gd fmla="val 1858" name="adj"/>
            </a:avLst>
          </a:prstGeom>
          <a:noFill/>
          <a:ln>
            <a:noFill/>
          </a:ln>
          <a:effectLst>
            <a:outerShdw blurRad="50800" rotWithShape="0" algn="tl" dir="5400000" dist="50800">
              <a:srgbClr val="000000">
                <a:alpha val="42352"/>
              </a:srgbClr>
            </a:outerShdw>
          </a:effectLst>
        </p:spPr>
      </p:sp>
      <p:sp>
        <p:nvSpPr>
          <p:cNvPr id="81" name="Google Shape;81;p23"/>
          <p:cNvSpPr txBox="1"/>
          <p:nvPr>
            <p:ph idx="1" type="body"/>
          </p:nvPr>
        </p:nvSpPr>
        <p:spPr>
          <a:xfrm>
            <a:off x="1154956" y="5367325"/>
            <a:ext cx="8825656" cy="49371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960"/>
              <a:buNone/>
              <a:defRPr sz="12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82" name="Google Shape;82;p2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85" name="Shape 85"/>
        <p:cNvGrpSpPr/>
        <p:nvPr/>
      </p:nvGrpSpPr>
      <p:grpSpPr>
        <a:xfrm>
          <a:off x="0" y="0"/>
          <a:ext cx="0" cy="0"/>
          <a:chOff x="0" y="0"/>
          <a:chExt cx="0" cy="0"/>
        </a:xfrm>
      </p:grpSpPr>
      <p:sp>
        <p:nvSpPr>
          <p:cNvPr id="86" name="Google Shape;86;p24"/>
          <p:cNvSpPr txBox="1"/>
          <p:nvPr>
            <p:ph type="title"/>
          </p:nvPr>
        </p:nvSpPr>
        <p:spPr>
          <a:xfrm>
            <a:off x="1154954" y="1447800"/>
            <a:ext cx="8825659" cy="1981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4800"/>
              <a:buFont typeface="Century Gothic"/>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24"/>
          <p:cNvSpPr txBox="1"/>
          <p:nvPr>
            <p:ph idx="1" type="body"/>
          </p:nvPr>
        </p:nvSpPr>
        <p:spPr>
          <a:xfrm>
            <a:off x="1154954" y="3657600"/>
            <a:ext cx="8825659" cy="23622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1000"/>
              </a:spcBef>
              <a:spcAft>
                <a:spcPts val="0"/>
              </a:spcAft>
              <a:buSzPts val="1440"/>
              <a:buNone/>
              <a:defRPr sz="18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88" name="Google Shape;88;p2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2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2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1" name="Shape 91"/>
        <p:cNvGrpSpPr/>
        <p:nvPr/>
      </p:nvGrpSpPr>
      <p:grpSpPr>
        <a:xfrm>
          <a:off x="0" y="0"/>
          <a:ext cx="0" cy="0"/>
          <a:chOff x="0" y="0"/>
          <a:chExt cx="0" cy="0"/>
        </a:xfrm>
      </p:grpSpPr>
      <p:sp>
        <p:nvSpPr>
          <p:cNvPr id="92" name="Google Shape;92;p25"/>
          <p:cNvSpPr txBox="1"/>
          <p:nvPr>
            <p:ph type="title"/>
          </p:nvPr>
        </p:nvSpPr>
        <p:spPr>
          <a:xfrm>
            <a:off x="1574801" y="1447800"/>
            <a:ext cx="7999315" cy="2323374"/>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4800"/>
              <a:buFont typeface="Century Gothic"/>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25"/>
          <p:cNvSpPr txBox="1"/>
          <p:nvPr>
            <p:ph idx="1" type="body"/>
          </p:nvPr>
        </p:nvSpPr>
        <p:spPr>
          <a:xfrm>
            <a:off x="1930400" y="3771174"/>
            <a:ext cx="7279649" cy="34217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b="0" i="0" sz="1400" cap="small">
                <a:solidFill>
                  <a:srgbClr val="86D1D8"/>
                </a:solidFill>
                <a:latin typeface="Century Gothic"/>
                <a:ea typeface="Century Gothic"/>
                <a:cs typeface="Century Gothic"/>
                <a:sym typeface="Century Gothic"/>
              </a:defRPr>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94" name="Google Shape;94;p25"/>
          <p:cNvSpPr txBox="1"/>
          <p:nvPr>
            <p:ph idx="2" type="body"/>
          </p:nvPr>
        </p:nvSpPr>
        <p:spPr>
          <a:xfrm>
            <a:off x="1154954" y="4350657"/>
            <a:ext cx="8825659" cy="16764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1000"/>
              </a:spcBef>
              <a:spcAft>
                <a:spcPts val="0"/>
              </a:spcAft>
              <a:buSzPts val="1440"/>
              <a:buNone/>
              <a:defRPr sz="18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95" name="Google Shape;95;p2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2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2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
        <p:nvSpPr>
          <p:cNvPr id="98" name="Google Shape;98;p25"/>
          <p:cNvSpPr txBox="1"/>
          <p:nvPr/>
        </p:nvSpPr>
        <p:spPr>
          <a:xfrm>
            <a:off x="898295" y="971253"/>
            <a:ext cx="801912" cy="196977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2200"/>
              <a:buFont typeface="Arial"/>
              <a:buNone/>
            </a:pPr>
            <a:r>
              <a:rPr b="0" i="0" lang="en-GB" sz="12200" u="none" cap="none" strike="noStrike">
                <a:solidFill>
                  <a:srgbClr val="86D1D8"/>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99" name="Google Shape;99;p25"/>
          <p:cNvSpPr txBox="1"/>
          <p:nvPr/>
        </p:nvSpPr>
        <p:spPr>
          <a:xfrm>
            <a:off x="9330490" y="2613787"/>
            <a:ext cx="801912" cy="196977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12200"/>
              <a:buFont typeface="Arial"/>
              <a:buNone/>
            </a:pPr>
            <a:r>
              <a:rPr b="0" i="0" lang="en-GB" sz="12200" u="none" cap="none" strike="noStrike">
                <a:solidFill>
                  <a:srgbClr val="86D1D8"/>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0" name="Shape 100"/>
        <p:cNvGrpSpPr/>
        <p:nvPr/>
      </p:nvGrpSpPr>
      <p:grpSpPr>
        <a:xfrm>
          <a:off x="0" y="0"/>
          <a:ext cx="0" cy="0"/>
          <a:chOff x="0" y="0"/>
          <a:chExt cx="0" cy="0"/>
        </a:xfrm>
      </p:grpSpPr>
      <p:sp>
        <p:nvSpPr>
          <p:cNvPr id="101" name="Google Shape;101;p26"/>
          <p:cNvSpPr txBox="1"/>
          <p:nvPr>
            <p:ph type="title"/>
          </p:nvPr>
        </p:nvSpPr>
        <p:spPr>
          <a:xfrm>
            <a:off x="1154954" y="3124201"/>
            <a:ext cx="8825660" cy="165318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4000"/>
              <a:buFont typeface="Century Gothic"/>
              <a:buNone/>
              <a:defRPr b="0"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26"/>
          <p:cNvSpPr txBox="1"/>
          <p:nvPr>
            <p:ph idx="1" type="body"/>
          </p:nvPr>
        </p:nvSpPr>
        <p:spPr>
          <a:xfrm>
            <a:off x="1154954" y="4777381"/>
            <a:ext cx="8825659" cy="8604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600"/>
              <a:buNone/>
              <a:defRPr sz="2000" cap="none">
                <a:solidFill>
                  <a:srgbClr val="86D1D8"/>
                </a:solidFill>
              </a:defRPr>
            </a:lvl1pPr>
            <a:lvl2pPr indent="-228600" lvl="1" marL="914400" algn="l">
              <a:lnSpc>
                <a:spcPct val="100000"/>
              </a:lnSpc>
              <a:spcBef>
                <a:spcPts val="1000"/>
              </a:spcBef>
              <a:spcAft>
                <a:spcPts val="0"/>
              </a:spcAft>
              <a:buSzPts val="1440"/>
              <a:buNone/>
              <a:defRPr sz="1800">
                <a:solidFill>
                  <a:schemeClr val="lt1"/>
                </a:solidFill>
              </a:defRPr>
            </a:lvl2pPr>
            <a:lvl3pPr indent="-228600" lvl="2" marL="1371600" algn="l">
              <a:lnSpc>
                <a:spcPct val="100000"/>
              </a:lnSpc>
              <a:spcBef>
                <a:spcPts val="1000"/>
              </a:spcBef>
              <a:spcAft>
                <a:spcPts val="0"/>
              </a:spcAft>
              <a:buSzPts val="1280"/>
              <a:buNone/>
              <a:defRPr sz="1600">
                <a:solidFill>
                  <a:schemeClr val="lt1"/>
                </a:solidFill>
              </a:defRPr>
            </a:lvl3pPr>
            <a:lvl4pPr indent="-228600" lvl="3" marL="1828800" algn="l">
              <a:lnSpc>
                <a:spcPct val="100000"/>
              </a:lnSpc>
              <a:spcBef>
                <a:spcPts val="1000"/>
              </a:spcBef>
              <a:spcAft>
                <a:spcPts val="0"/>
              </a:spcAft>
              <a:buSzPts val="1120"/>
              <a:buNone/>
              <a:defRPr sz="1400">
                <a:solidFill>
                  <a:schemeClr val="lt1"/>
                </a:solidFill>
              </a:defRPr>
            </a:lvl4pPr>
            <a:lvl5pPr indent="-228600" lvl="4" marL="2286000" algn="l">
              <a:lnSpc>
                <a:spcPct val="100000"/>
              </a:lnSpc>
              <a:spcBef>
                <a:spcPts val="1000"/>
              </a:spcBef>
              <a:spcAft>
                <a:spcPts val="0"/>
              </a:spcAft>
              <a:buSzPts val="1120"/>
              <a:buNone/>
              <a:defRPr sz="1400">
                <a:solidFill>
                  <a:schemeClr val="lt1"/>
                </a:solidFill>
              </a:defRPr>
            </a:lvl5pPr>
            <a:lvl6pPr indent="-228600" lvl="5" marL="2743200" algn="l">
              <a:lnSpc>
                <a:spcPct val="100000"/>
              </a:lnSpc>
              <a:spcBef>
                <a:spcPts val="1000"/>
              </a:spcBef>
              <a:spcAft>
                <a:spcPts val="0"/>
              </a:spcAft>
              <a:buSzPts val="1120"/>
              <a:buNone/>
              <a:defRPr sz="1400">
                <a:solidFill>
                  <a:schemeClr val="lt1"/>
                </a:solidFill>
              </a:defRPr>
            </a:lvl6pPr>
            <a:lvl7pPr indent="-228600" lvl="6" marL="3200400" algn="l">
              <a:lnSpc>
                <a:spcPct val="100000"/>
              </a:lnSpc>
              <a:spcBef>
                <a:spcPts val="1000"/>
              </a:spcBef>
              <a:spcAft>
                <a:spcPts val="0"/>
              </a:spcAft>
              <a:buSzPts val="1120"/>
              <a:buNone/>
              <a:defRPr sz="1400">
                <a:solidFill>
                  <a:schemeClr val="lt1"/>
                </a:solidFill>
              </a:defRPr>
            </a:lvl7pPr>
            <a:lvl8pPr indent="-228600" lvl="7" marL="3657600" algn="l">
              <a:lnSpc>
                <a:spcPct val="100000"/>
              </a:lnSpc>
              <a:spcBef>
                <a:spcPts val="1000"/>
              </a:spcBef>
              <a:spcAft>
                <a:spcPts val="0"/>
              </a:spcAft>
              <a:buSzPts val="1120"/>
              <a:buNone/>
              <a:defRPr sz="1400">
                <a:solidFill>
                  <a:schemeClr val="lt1"/>
                </a:solidFill>
              </a:defRPr>
            </a:lvl8pPr>
            <a:lvl9pPr indent="-228600" lvl="8" marL="4114800" algn="l">
              <a:lnSpc>
                <a:spcPct val="100000"/>
              </a:lnSpc>
              <a:spcBef>
                <a:spcPts val="1000"/>
              </a:spcBef>
              <a:spcAft>
                <a:spcPts val="0"/>
              </a:spcAft>
              <a:buSzPts val="1120"/>
              <a:buNone/>
              <a:defRPr sz="1400">
                <a:solidFill>
                  <a:schemeClr val="lt1"/>
                </a:solidFill>
              </a:defRPr>
            </a:lvl9pPr>
          </a:lstStyle>
          <a:p/>
        </p:txBody>
      </p:sp>
      <p:sp>
        <p:nvSpPr>
          <p:cNvPr id="103" name="Google Shape;103;p2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2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2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6" name="Shape 106"/>
        <p:cNvGrpSpPr/>
        <p:nvPr/>
      </p:nvGrpSpPr>
      <p:grpSpPr>
        <a:xfrm>
          <a:off x="0" y="0"/>
          <a:ext cx="0" cy="0"/>
          <a:chOff x="0" y="0"/>
          <a:chExt cx="0" cy="0"/>
        </a:xfrm>
      </p:grpSpPr>
      <p:sp>
        <p:nvSpPr>
          <p:cNvPr id="107" name="Google Shape;107;p2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4200"/>
              <a:buFont typeface="Century Gothic"/>
              <a:buNone/>
              <a:defRPr sz="4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27"/>
          <p:cNvSpPr txBox="1"/>
          <p:nvPr>
            <p:ph idx="1" type="body"/>
          </p:nvPr>
        </p:nvSpPr>
        <p:spPr>
          <a:xfrm>
            <a:off x="632947" y="1981200"/>
            <a:ext cx="2946866"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09" name="Google Shape;109;p27"/>
          <p:cNvSpPr txBox="1"/>
          <p:nvPr>
            <p:ph idx="2" type="body"/>
          </p:nvPr>
        </p:nvSpPr>
        <p:spPr>
          <a:xfrm>
            <a:off x="652463" y="2667000"/>
            <a:ext cx="2927350" cy="358933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110" name="Google Shape;110;p27"/>
          <p:cNvSpPr txBox="1"/>
          <p:nvPr>
            <p:ph idx="3" type="body"/>
          </p:nvPr>
        </p:nvSpPr>
        <p:spPr>
          <a:xfrm>
            <a:off x="3883659" y="1981200"/>
            <a:ext cx="2936241"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11" name="Google Shape;111;p27"/>
          <p:cNvSpPr txBox="1"/>
          <p:nvPr>
            <p:ph idx="4" type="body"/>
          </p:nvPr>
        </p:nvSpPr>
        <p:spPr>
          <a:xfrm>
            <a:off x="3873106" y="2667000"/>
            <a:ext cx="2946794" cy="358933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112" name="Google Shape;112;p27"/>
          <p:cNvSpPr txBox="1"/>
          <p:nvPr>
            <p:ph idx="5" type="body"/>
          </p:nvPr>
        </p:nvSpPr>
        <p:spPr>
          <a:xfrm>
            <a:off x="7124700" y="1981200"/>
            <a:ext cx="2932113"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13" name="Google Shape;113;p27"/>
          <p:cNvSpPr txBox="1"/>
          <p:nvPr>
            <p:ph idx="6" type="body"/>
          </p:nvPr>
        </p:nvSpPr>
        <p:spPr>
          <a:xfrm>
            <a:off x="7124700" y="2667000"/>
            <a:ext cx="2932113" cy="358933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cxnSp>
        <p:nvCxnSpPr>
          <p:cNvPr id="114" name="Google Shape;114;p27"/>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15" name="Google Shape;115;p27"/>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16" name="Google Shape;116;p2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2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8" name="Google Shape;118;p2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9" name="Shape 119"/>
        <p:cNvGrpSpPr/>
        <p:nvPr/>
      </p:nvGrpSpPr>
      <p:grpSpPr>
        <a:xfrm>
          <a:off x="0" y="0"/>
          <a:ext cx="0" cy="0"/>
          <a:chOff x="0" y="0"/>
          <a:chExt cx="0" cy="0"/>
        </a:xfrm>
      </p:grpSpPr>
      <p:sp>
        <p:nvSpPr>
          <p:cNvPr id="120" name="Google Shape;120;p28"/>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4200"/>
              <a:buFont typeface="Century Gothic"/>
              <a:buNone/>
              <a:defRPr sz="4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p28"/>
          <p:cNvSpPr txBox="1"/>
          <p:nvPr>
            <p:ph idx="1" type="body"/>
          </p:nvPr>
        </p:nvSpPr>
        <p:spPr>
          <a:xfrm>
            <a:off x="652463" y="4250949"/>
            <a:ext cx="2940050"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22" name="Google Shape;122;p28"/>
          <p:cNvSpPr/>
          <p:nvPr>
            <p:ph idx="2" type="pic"/>
          </p:nvPr>
        </p:nvSpPr>
        <p:spPr>
          <a:xfrm>
            <a:off x="652463" y="2209800"/>
            <a:ext cx="2940050" cy="1524000"/>
          </a:xfrm>
          <a:prstGeom prst="roundRect">
            <a:avLst>
              <a:gd fmla="val 1858" name="adj"/>
            </a:avLst>
          </a:prstGeom>
          <a:noFill/>
          <a:ln>
            <a:noFill/>
          </a:ln>
          <a:effectLst>
            <a:outerShdw blurRad="50800" rotWithShape="0" algn="tl" dir="5400000" dist="50800">
              <a:srgbClr val="000000">
                <a:alpha val="42352"/>
              </a:srgbClr>
            </a:outerShdw>
          </a:effectLst>
        </p:spPr>
      </p:sp>
      <p:sp>
        <p:nvSpPr>
          <p:cNvPr id="123" name="Google Shape;123;p28"/>
          <p:cNvSpPr txBox="1"/>
          <p:nvPr>
            <p:ph idx="3" type="body"/>
          </p:nvPr>
        </p:nvSpPr>
        <p:spPr>
          <a:xfrm>
            <a:off x="652463" y="4827211"/>
            <a:ext cx="2940050" cy="659189"/>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124" name="Google Shape;124;p28"/>
          <p:cNvSpPr txBox="1"/>
          <p:nvPr>
            <p:ph idx="4" type="body"/>
          </p:nvPr>
        </p:nvSpPr>
        <p:spPr>
          <a:xfrm>
            <a:off x="3889375" y="4250949"/>
            <a:ext cx="2930525"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25" name="Google Shape;125;p28"/>
          <p:cNvSpPr/>
          <p:nvPr>
            <p:ph idx="5" type="pic"/>
          </p:nvPr>
        </p:nvSpPr>
        <p:spPr>
          <a:xfrm>
            <a:off x="3889374" y="2209800"/>
            <a:ext cx="2930525" cy="1524000"/>
          </a:xfrm>
          <a:prstGeom prst="roundRect">
            <a:avLst>
              <a:gd fmla="val 1858" name="adj"/>
            </a:avLst>
          </a:prstGeom>
          <a:noFill/>
          <a:ln>
            <a:noFill/>
          </a:ln>
          <a:effectLst>
            <a:outerShdw blurRad="50800" rotWithShape="0" algn="tl" dir="5400000" dist="50800">
              <a:srgbClr val="000000">
                <a:alpha val="42352"/>
              </a:srgbClr>
            </a:outerShdw>
          </a:effectLst>
        </p:spPr>
      </p:sp>
      <p:sp>
        <p:nvSpPr>
          <p:cNvPr id="126" name="Google Shape;126;p28"/>
          <p:cNvSpPr txBox="1"/>
          <p:nvPr>
            <p:ph idx="6" type="body"/>
          </p:nvPr>
        </p:nvSpPr>
        <p:spPr>
          <a:xfrm>
            <a:off x="3888022" y="4827210"/>
            <a:ext cx="2934406" cy="659189"/>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127" name="Google Shape;127;p28"/>
          <p:cNvSpPr txBox="1"/>
          <p:nvPr>
            <p:ph idx="7" type="body"/>
          </p:nvPr>
        </p:nvSpPr>
        <p:spPr>
          <a:xfrm>
            <a:off x="7124700" y="4250949"/>
            <a:ext cx="2932113"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128" name="Google Shape;128;p28"/>
          <p:cNvSpPr/>
          <p:nvPr>
            <p:ph idx="8" type="pic"/>
          </p:nvPr>
        </p:nvSpPr>
        <p:spPr>
          <a:xfrm>
            <a:off x="7124699" y="2209800"/>
            <a:ext cx="2932113" cy="1524000"/>
          </a:xfrm>
          <a:prstGeom prst="roundRect">
            <a:avLst>
              <a:gd fmla="val 1858" name="adj"/>
            </a:avLst>
          </a:prstGeom>
          <a:noFill/>
          <a:ln>
            <a:noFill/>
          </a:ln>
          <a:effectLst>
            <a:outerShdw blurRad="50800" rotWithShape="0" algn="tl" dir="5400000" dist="50800">
              <a:srgbClr val="000000">
                <a:alpha val="42352"/>
              </a:srgbClr>
            </a:outerShdw>
          </a:effectLst>
        </p:spPr>
      </p:sp>
      <p:sp>
        <p:nvSpPr>
          <p:cNvPr id="129" name="Google Shape;129;p28"/>
          <p:cNvSpPr txBox="1"/>
          <p:nvPr>
            <p:ph idx="9" type="body"/>
          </p:nvPr>
        </p:nvSpPr>
        <p:spPr>
          <a:xfrm>
            <a:off x="7124575" y="4827208"/>
            <a:ext cx="2935997" cy="659189"/>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cxnSp>
        <p:nvCxnSpPr>
          <p:cNvPr id="130" name="Google Shape;130;p28"/>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31" name="Google Shape;131;p28"/>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32" name="Google Shape;132;p2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3" name="Google Shape;133;p2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4" name="Google Shape;134;p2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5" name="Shape 135"/>
        <p:cNvGrpSpPr/>
        <p:nvPr/>
      </p:nvGrpSpPr>
      <p:grpSpPr>
        <a:xfrm>
          <a:off x="0" y="0"/>
          <a:ext cx="0" cy="0"/>
          <a:chOff x="0" y="0"/>
          <a:chExt cx="0" cy="0"/>
        </a:xfrm>
      </p:grpSpPr>
      <p:sp>
        <p:nvSpPr>
          <p:cNvPr id="136" name="Google Shape;136;p29"/>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7" name="Google Shape;137;p29"/>
          <p:cNvSpPr txBox="1"/>
          <p:nvPr>
            <p:ph idx="1" type="body"/>
          </p:nvPr>
        </p:nvSpPr>
        <p:spPr>
          <a:xfrm rot="5400000">
            <a:off x="3478842" y="-322612"/>
            <a:ext cx="4195481" cy="8946541"/>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a:lvl1pPr>
            <a:lvl2pPr indent="-320040" lvl="1" marL="914400" algn="l">
              <a:lnSpc>
                <a:spcPct val="100000"/>
              </a:lnSpc>
              <a:spcBef>
                <a:spcPts val="1000"/>
              </a:spcBef>
              <a:spcAft>
                <a:spcPts val="0"/>
              </a:spcAft>
              <a:buSzPts val="1440"/>
              <a:buChar char="►"/>
              <a:defRPr/>
            </a:lvl2pPr>
            <a:lvl3pPr indent="-320039" lvl="2" marL="1371600" algn="l">
              <a:lnSpc>
                <a:spcPct val="100000"/>
              </a:lnSpc>
              <a:spcBef>
                <a:spcPts val="1000"/>
              </a:spcBef>
              <a:spcAft>
                <a:spcPts val="0"/>
              </a:spcAft>
              <a:buSzPts val="1440"/>
              <a:buChar char="►"/>
              <a:defRPr/>
            </a:lvl3pPr>
            <a:lvl4pPr indent="-320039" lvl="3" marL="1828800" algn="l">
              <a:lnSpc>
                <a:spcPct val="100000"/>
              </a:lnSpc>
              <a:spcBef>
                <a:spcPts val="1000"/>
              </a:spcBef>
              <a:spcAft>
                <a:spcPts val="0"/>
              </a:spcAft>
              <a:buSzPts val="1440"/>
              <a:buChar char="►"/>
              <a:defRPr/>
            </a:lvl4pPr>
            <a:lvl5pPr indent="-320039" lvl="4" marL="2286000" algn="l">
              <a:lnSpc>
                <a:spcPct val="100000"/>
              </a:lnSpc>
              <a:spcBef>
                <a:spcPts val="1000"/>
              </a:spcBef>
              <a:spcAft>
                <a:spcPts val="0"/>
              </a:spcAft>
              <a:buSzPts val="1440"/>
              <a:buChar char="►"/>
              <a:defRPr/>
            </a:lvl5pPr>
            <a:lvl6pPr indent="-320039" lvl="5" marL="2743200" algn="l">
              <a:lnSpc>
                <a:spcPct val="100000"/>
              </a:lnSpc>
              <a:spcBef>
                <a:spcPts val="1000"/>
              </a:spcBef>
              <a:spcAft>
                <a:spcPts val="0"/>
              </a:spcAft>
              <a:buSzPts val="1440"/>
              <a:buChar char="►"/>
              <a:defRPr/>
            </a:lvl6pPr>
            <a:lvl7pPr indent="-320039" lvl="6" marL="3200400" algn="l">
              <a:lnSpc>
                <a:spcPct val="100000"/>
              </a:lnSpc>
              <a:spcBef>
                <a:spcPts val="1000"/>
              </a:spcBef>
              <a:spcAft>
                <a:spcPts val="0"/>
              </a:spcAft>
              <a:buSzPts val="1440"/>
              <a:buChar char="►"/>
              <a:defRPr/>
            </a:lvl7pPr>
            <a:lvl8pPr indent="-320040" lvl="7" marL="3657600" algn="l">
              <a:lnSpc>
                <a:spcPct val="100000"/>
              </a:lnSpc>
              <a:spcBef>
                <a:spcPts val="1000"/>
              </a:spcBef>
              <a:spcAft>
                <a:spcPts val="0"/>
              </a:spcAft>
              <a:buSzPts val="1440"/>
              <a:buChar char="►"/>
              <a:defRPr/>
            </a:lvl8pPr>
            <a:lvl9pPr indent="-320040" lvl="8" marL="4114800" algn="l">
              <a:lnSpc>
                <a:spcPct val="100000"/>
              </a:lnSpc>
              <a:spcBef>
                <a:spcPts val="1000"/>
              </a:spcBef>
              <a:spcAft>
                <a:spcPts val="0"/>
              </a:spcAft>
              <a:buSzPts val="1440"/>
              <a:buChar char="►"/>
              <a:defRPr/>
            </a:lvl9pPr>
          </a:lstStyle>
          <a:p/>
        </p:txBody>
      </p:sp>
      <p:sp>
        <p:nvSpPr>
          <p:cNvPr id="138" name="Google Shape;138;p2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9" name="Google Shape;139;p2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0" name="Google Shape;140;p2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41" name="Shape 141"/>
        <p:cNvGrpSpPr/>
        <p:nvPr/>
      </p:nvGrpSpPr>
      <p:grpSpPr>
        <a:xfrm>
          <a:off x="0" y="0"/>
          <a:ext cx="0" cy="0"/>
          <a:chOff x="0" y="0"/>
          <a:chExt cx="0" cy="0"/>
        </a:xfrm>
      </p:grpSpPr>
      <p:sp>
        <p:nvSpPr>
          <p:cNvPr id="142" name="Google Shape;142;p30"/>
          <p:cNvSpPr txBox="1"/>
          <p:nvPr>
            <p:ph type="title"/>
          </p:nvPr>
        </p:nvSpPr>
        <p:spPr>
          <a:xfrm rot="5400000">
            <a:off x="6267450" y="2466975"/>
            <a:ext cx="5826125" cy="17526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3" name="Google Shape;143;p30"/>
          <p:cNvSpPr txBox="1"/>
          <p:nvPr>
            <p:ph idx="1" type="body"/>
          </p:nvPr>
        </p:nvSpPr>
        <p:spPr>
          <a:xfrm rot="5400000">
            <a:off x="1679576" y="-139699"/>
            <a:ext cx="5368924" cy="7423149"/>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a:lvl1pPr>
            <a:lvl2pPr indent="-320040" lvl="1" marL="914400" algn="l">
              <a:lnSpc>
                <a:spcPct val="100000"/>
              </a:lnSpc>
              <a:spcBef>
                <a:spcPts val="1000"/>
              </a:spcBef>
              <a:spcAft>
                <a:spcPts val="0"/>
              </a:spcAft>
              <a:buSzPts val="1440"/>
              <a:buChar char="►"/>
              <a:defRPr/>
            </a:lvl2pPr>
            <a:lvl3pPr indent="-320039" lvl="2" marL="1371600" algn="l">
              <a:lnSpc>
                <a:spcPct val="100000"/>
              </a:lnSpc>
              <a:spcBef>
                <a:spcPts val="1000"/>
              </a:spcBef>
              <a:spcAft>
                <a:spcPts val="0"/>
              </a:spcAft>
              <a:buSzPts val="1440"/>
              <a:buChar char="►"/>
              <a:defRPr/>
            </a:lvl3pPr>
            <a:lvl4pPr indent="-320039" lvl="3" marL="1828800" algn="l">
              <a:lnSpc>
                <a:spcPct val="100000"/>
              </a:lnSpc>
              <a:spcBef>
                <a:spcPts val="1000"/>
              </a:spcBef>
              <a:spcAft>
                <a:spcPts val="0"/>
              </a:spcAft>
              <a:buSzPts val="1440"/>
              <a:buChar char="►"/>
              <a:defRPr/>
            </a:lvl4pPr>
            <a:lvl5pPr indent="-320039" lvl="4" marL="2286000" algn="l">
              <a:lnSpc>
                <a:spcPct val="100000"/>
              </a:lnSpc>
              <a:spcBef>
                <a:spcPts val="1000"/>
              </a:spcBef>
              <a:spcAft>
                <a:spcPts val="0"/>
              </a:spcAft>
              <a:buSzPts val="1440"/>
              <a:buChar char="►"/>
              <a:defRPr/>
            </a:lvl5pPr>
            <a:lvl6pPr indent="-320039" lvl="5" marL="2743200" algn="l">
              <a:lnSpc>
                <a:spcPct val="100000"/>
              </a:lnSpc>
              <a:spcBef>
                <a:spcPts val="1000"/>
              </a:spcBef>
              <a:spcAft>
                <a:spcPts val="0"/>
              </a:spcAft>
              <a:buSzPts val="1440"/>
              <a:buChar char="►"/>
              <a:defRPr/>
            </a:lvl6pPr>
            <a:lvl7pPr indent="-320039" lvl="6" marL="3200400" algn="l">
              <a:lnSpc>
                <a:spcPct val="100000"/>
              </a:lnSpc>
              <a:spcBef>
                <a:spcPts val="1000"/>
              </a:spcBef>
              <a:spcAft>
                <a:spcPts val="0"/>
              </a:spcAft>
              <a:buSzPts val="1440"/>
              <a:buChar char="►"/>
              <a:defRPr/>
            </a:lvl7pPr>
            <a:lvl8pPr indent="-320040" lvl="7" marL="3657600" algn="l">
              <a:lnSpc>
                <a:spcPct val="100000"/>
              </a:lnSpc>
              <a:spcBef>
                <a:spcPts val="1000"/>
              </a:spcBef>
              <a:spcAft>
                <a:spcPts val="0"/>
              </a:spcAft>
              <a:buSzPts val="1440"/>
              <a:buChar char="►"/>
              <a:defRPr/>
            </a:lvl8pPr>
            <a:lvl9pPr indent="-320040" lvl="8" marL="4114800" algn="l">
              <a:lnSpc>
                <a:spcPct val="100000"/>
              </a:lnSpc>
              <a:spcBef>
                <a:spcPts val="1000"/>
              </a:spcBef>
              <a:spcAft>
                <a:spcPts val="0"/>
              </a:spcAft>
              <a:buSzPts val="1440"/>
              <a:buChar char="►"/>
              <a:defRPr/>
            </a:lvl9pPr>
          </a:lstStyle>
          <a:p/>
        </p:txBody>
      </p:sp>
      <p:sp>
        <p:nvSpPr>
          <p:cNvPr id="144" name="Google Shape;144;p3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5" name="Google Shape;145;p3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6" name="Google Shape;146;p3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7" name="Shape 27"/>
        <p:cNvGrpSpPr/>
        <p:nvPr/>
      </p:nvGrpSpPr>
      <p:grpSpPr>
        <a:xfrm>
          <a:off x="0" y="0"/>
          <a:ext cx="0" cy="0"/>
          <a:chOff x="0" y="0"/>
          <a:chExt cx="0" cy="0"/>
        </a:xfrm>
      </p:grpSpPr>
      <p:sp>
        <p:nvSpPr>
          <p:cNvPr id="28" name="Google Shape;28;p15"/>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5"/>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a:lvl1pPr>
            <a:lvl2pPr indent="-320040" lvl="1" marL="914400" algn="l">
              <a:lnSpc>
                <a:spcPct val="100000"/>
              </a:lnSpc>
              <a:spcBef>
                <a:spcPts val="1000"/>
              </a:spcBef>
              <a:spcAft>
                <a:spcPts val="0"/>
              </a:spcAft>
              <a:buSzPts val="1440"/>
              <a:buChar char="►"/>
              <a:defRPr/>
            </a:lvl2pPr>
            <a:lvl3pPr indent="-320039" lvl="2" marL="1371600" algn="l">
              <a:lnSpc>
                <a:spcPct val="100000"/>
              </a:lnSpc>
              <a:spcBef>
                <a:spcPts val="1000"/>
              </a:spcBef>
              <a:spcAft>
                <a:spcPts val="0"/>
              </a:spcAft>
              <a:buSzPts val="1440"/>
              <a:buChar char="►"/>
              <a:defRPr/>
            </a:lvl3pPr>
            <a:lvl4pPr indent="-320039" lvl="3" marL="1828800" algn="l">
              <a:lnSpc>
                <a:spcPct val="100000"/>
              </a:lnSpc>
              <a:spcBef>
                <a:spcPts val="1000"/>
              </a:spcBef>
              <a:spcAft>
                <a:spcPts val="0"/>
              </a:spcAft>
              <a:buSzPts val="1440"/>
              <a:buChar char="►"/>
              <a:defRPr/>
            </a:lvl4pPr>
            <a:lvl5pPr indent="-320039" lvl="4" marL="2286000" algn="l">
              <a:lnSpc>
                <a:spcPct val="100000"/>
              </a:lnSpc>
              <a:spcBef>
                <a:spcPts val="1000"/>
              </a:spcBef>
              <a:spcAft>
                <a:spcPts val="0"/>
              </a:spcAft>
              <a:buSzPts val="1440"/>
              <a:buChar char="►"/>
              <a:defRPr/>
            </a:lvl5pPr>
            <a:lvl6pPr indent="-320039" lvl="5" marL="2743200" algn="l">
              <a:lnSpc>
                <a:spcPct val="100000"/>
              </a:lnSpc>
              <a:spcBef>
                <a:spcPts val="1000"/>
              </a:spcBef>
              <a:spcAft>
                <a:spcPts val="0"/>
              </a:spcAft>
              <a:buSzPts val="1440"/>
              <a:buChar char="►"/>
              <a:defRPr/>
            </a:lvl6pPr>
            <a:lvl7pPr indent="-320039" lvl="6" marL="3200400" algn="l">
              <a:lnSpc>
                <a:spcPct val="100000"/>
              </a:lnSpc>
              <a:spcBef>
                <a:spcPts val="1000"/>
              </a:spcBef>
              <a:spcAft>
                <a:spcPts val="0"/>
              </a:spcAft>
              <a:buSzPts val="1440"/>
              <a:buChar char="►"/>
              <a:defRPr/>
            </a:lvl7pPr>
            <a:lvl8pPr indent="-320040" lvl="7" marL="3657600" algn="l">
              <a:lnSpc>
                <a:spcPct val="100000"/>
              </a:lnSpc>
              <a:spcBef>
                <a:spcPts val="1000"/>
              </a:spcBef>
              <a:spcAft>
                <a:spcPts val="0"/>
              </a:spcAft>
              <a:buSzPts val="1440"/>
              <a:buChar char="►"/>
              <a:defRPr/>
            </a:lvl8pPr>
            <a:lvl9pPr indent="-320040" lvl="8" marL="4114800" algn="l">
              <a:lnSpc>
                <a:spcPct val="100000"/>
              </a:lnSpc>
              <a:spcBef>
                <a:spcPts val="1000"/>
              </a:spcBef>
              <a:spcAft>
                <a:spcPts val="0"/>
              </a:spcAft>
              <a:buSzPts val="1440"/>
              <a:buChar char="►"/>
              <a:defRPr/>
            </a:lvl9pPr>
          </a:lstStyle>
          <a:p/>
        </p:txBody>
      </p:sp>
      <p:sp>
        <p:nvSpPr>
          <p:cNvPr id="30" name="Google Shape;30;p1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16"/>
          <p:cNvSpPr txBox="1"/>
          <p:nvPr>
            <p:ph type="title"/>
          </p:nvPr>
        </p:nvSpPr>
        <p:spPr>
          <a:xfrm>
            <a:off x="1154956" y="2861733"/>
            <a:ext cx="8825657" cy="1915647"/>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4000"/>
              <a:buFont typeface="Century Gothic"/>
              <a:buNone/>
              <a:defRPr b="0"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6"/>
          <p:cNvSpPr txBox="1"/>
          <p:nvPr>
            <p:ph idx="1" type="body"/>
          </p:nvPr>
        </p:nvSpPr>
        <p:spPr>
          <a:xfrm>
            <a:off x="1154955" y="4777381"/>
            <a:ext cx="8825658" cy="8604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600"/>
              <a:buNone/>
              <a:defRPr sz="2000" cap="none">
                <a:solidFill>
                  <a:srgbClr val="86D1D8"/>
                </a:solidFill>
              </a:defRPr>
            </a:lvl1pPr>
            <a:lvl2pPr indent="-228600" lvl="1" marL="914400" algn="l">
              <a:lnSpc>
                <a:spcPct val="100000"/>
              </a:lnSpc>
              <a:spcBef>
                <a:spcPts val="1000"/>
              </a:spcBef>
              <a:spcAft>
                <a:spcPts val="0"/>
              </a:spcAft>
              <a:buSzPts val="1440"/>
              <a:buNone/>
              <a:defRPr sz="1800">
                <a:solidFill>
                  <a:schemeClr val="lt1"/>
                </a:solidFill>
              </a:defRPr>
            </a:lvl2pPr>
            <a:lvl3pPr indent="-228600" lvl="2" marL="1371600" algn="l">
              <a:lnSpc>
                <a:spcPct val="100000"/>
              </a:lnSpc>
              <a:spcBef>
                <a:spcPts val="1000"/>
              </a:spcBef>
              <a:spcAft>
                <a:spcPts val="0"/>
              </a:spcAft>
              <a:buSzPts val="1280"/>
              <a:buNone/>
              <a:defRPr sz="1600">
                <a:solidFill>
                  <a:schemeClr val="lt1"/>
                </a:solidFill>
              </a:defRPr>
            </a:lvl3pPr>
            <a:lvl4pPr indent="-228600" lvl="3" marL="1828800" algn="l">
              <a:lnSpc>
                <a:spcPct val="100000"/>
              </a:lnSpc>
              <a:spcBef>
                <a:spcPts val="1000"/>
              </a:spcBef>
              <a:spcAft>
                <a:spcPts val="0"/>
              </a:spcAft>
              <a:buSzPts val="1120"/>
              <a:buNone/>
              <a:defRPr sz="1400">
                <a:solidFill>
                  <a:schemeClr val="lt1"/>
                </a:solidFill>
              </a:defRPr>
            </a:lvl4pPr>
            <a:lvl5pPr indent="-228600" lvl="4" marL="2286000" algn="l">
              <a:lnSpc>
                <a:spcPct val="100000"/>
              </a:lnSpc>
              <a:spcBef>
                <a:spcPts val="1000"/>
              </a:spcBef>
              <a:spcAft>
                <a:spcPts val="0"/>
              </a:spcAft>
              <a:buSzPts val="1120"/>
              <a:buNone/>
              <a:defRPr sz="1400">
                <a:solidFill>
                  <a:schemeClr val="lt1"/>
                </a:solidFill>
              </a:defRPr>
            </a:lvl5pPr>
            <a:lvl6pPr indent="-228600" lvl="5" marL="2743200" algn="l">
              <a:lnSpc>
                <a:spcPct val="100000"/>
              </a:lnSpc>
              <a:spcBef>
                <a:spcPts val="1000"/>
              </a:spcBef>
              <a:spcAft>
                <a:spcPts val="0"/>
              </a:spcAft>
              <a:buSzPts val="1120"/>
              <a:buNone/>
              <a:defRPr sz="1400">
                <a:solidFill>
                  <a:schemeClr val="lt1"/>
                </a:solidFill>
              </a:defRPr>
            </a:lvl6pPr>
            <a:lvl7pPr indent="-228600" lvl="6" marL="3200400" algn="l">
              <a:lnSpc>
                <a:spcPct val="100000"/>
              </a:lnSpc>
              <a:spcBef>
                <a:spcPts val="1000"/>
              </a:spcBef>
              <a:spcAft>
                <a:spcPts val="0"/>
              </a:spcAft>
              <a:buSzPts val="1120"/>
              <a:buNone/>
              <a:defRPr sz="1400">
                <a:solidFill>
                  <a:schemeClr val="lt1"/>
                </a:solidFill>
              </a:defRPr>
            </a:lvl7pPr>
            <a:lvl8pPr indent="-228600" lvl="7" marL="3657600" algn="l">
              <a:lnSpc>
                <a:spcPct val="100000"/>
              </a:lnSpc>
              <a:spcBef>
                <a:spcPts val="1000"/>
              </a:spcBef>
              <a:spcAft>
                <a:spcPts val="0"/>
              </a:spcAft>
              <a:buSzPts val="1120"/>
              <a:buNone/>
              <a:defRPr sz="1400">
                <a:solidFill>
                  <a:schemeClr val="lt1"/>
                </a:solidFill>
              </a:defRPr>
            </a:lvl8pPr>
            <a:lvl9pPr indent="-228600" lvl="8" marL="4114800" algn="l">
              <a:lnSpc>
                <a:spcPct val="100000"/>
              </a:lnSpc>
              <a:spcBef>
                <a:spcPts val="1000"/>
              </a:spcBef>
              <a:spcAft>
                <a:spcPts val="0"/>
              </a:spcAft>
              <a:buSzPts val="1120"/>
              <a:buNone/>
              <a:defRPr sz="1400">
                <a:solidFill>
                  <a:schemeClr val="lt1"/>
                </a:solidFill>
              </a:defRPr>
            </a:lvl9pPr>
          </a:lstStyle>
          <a:p/>
        </p:txBody>
      </p:sp>
      <p:sp>
        <p:nvSpPr>
          <p:cNvPr id="36" name="Google Shape;36;p1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1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7"/>
          <p:cNvSpPr txBox="1"/>
          <p:nvPr>
            <p:ph idx="1" type="body"/>
          </p:nvPr>
        </p:nvSpPr>
        <p:spPr>
          <a:xfrm>
            <a:off x="1103312" y="2060575"/>
            <a:ext cx="4396339" cy="4195763"/>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sz="1800"/>
            </a:lvl1pPr>
            <a:lvl2pPr indent="-309880" lvl="1" marL="914400" algn="l">
              <a:lnSpc>
                <a:spcPct val="100000"/>
              </a:lnSpc>
              <a:spcBef>
                <a:spcPts val="1000"/>
              </a:spcBef>
              <a:spcAft>
                <a:spcPts val="0"/>
              </a:spcAft>
              <a:buSzPts val="1280"/>
              <a:buChar char="►"/>
              <a:defRPr sz="1600"/>
            </a:lvl2pPr>
            <a:lvl3pPr indent="-299719" lvl="2" marL="1371600" algn="l">
              <a:lnSpc>
                <a:spcPct val="100000"/>
              </a:lnSpc>
              <a:spcBef>
                <a:spcPts val="1000"/>
              </a:spcBef>
              <a:spcAft>
                <a:spcPts val="0"/>
              </a:spcAft>
              <a:buSzPts val="1120"/>
              <a:buChar char="►"/>
              <a:defRPr sz="1400"/>
            </a:lvl3pPr>
            <a:lvl4pPr indent="-289560" lvl="3" marL="1828800" algn="l">
              <a:lnSpc>
                <a:spcPct val="100000"/>
              </a:lnSpc>
              <a:spcBef>
                <a:spcPts val="1000"/>
              </a:spcBef>
              <a:spcAft>
                <a:spcPts val="0"/>
              </a:spcAft>
              <a:buSzPts val="960"/>
              <a:buChar char="►"/>
              <a:defRPr sz="1200"/>
            </a:lvl4pPr>
            <a:lvl5pPr indent="-289560" lvl="4" marL="2286000" algn="l">
              <a:lnSpc>
                <a:spcPct val="100000"/>
              </a:lnSpc>
              <a:spcBef>
                <a:spcPts val="1000"/>
              </a:spcBef>
              <a:spcAft>
                <a:spcPts val="0"/>
              </a:spcAft>
              <a:buSzPts val="960"/>
              <a:buChar char="►"/>
              <a:defRPr sz="1200"/>
            </a:lvl5pPr>
            <a:lvl6pPr indent="-289560" lvl="5" marL="2743200" algn="l">
              <a:lnSpc>
                <a:spcPct val="100000"/>
              </a:lnSpc>
              <a:spcBef>
                <a:spcPts val="1000"/>
              </a:spcBef>
              <a:spcAft>
                <a:spcPts val="0"/>
              </a:spcAft>
              <a:buSzPts val="960"/>
              <a:buChar char="►"/>
              <a:defRPr sz="1200"/>
            </a:lvl6pPr>
            <a:lvl7pPr indent="-289560" lvl="6" marL="3200400" algn="l">
              <a:lnSpc>
                <a:spcPct val="100000"/>
              </a:lnSpc>
              <a:spcBef>
                <a:spcPts val="1000"/>
              </a:spcBef>
              <a:spcAft>
                <a:spcPts val="0"/>
              </a:spcAft>
              <a:buSzPts val="960"/>
              <a:buChar char="►"/>
              <a:defRPr sz="1200"/>
            </a:lvl7pPr>
            <a:lvl8pPr indent="-289559" lvl="7" marL="3657600" algn="l">
              <a:lnSpc>
                <a:spcPct val="100000"/>
              </a:lnSpc>
              <a:spcBef>
                <a:spcPts val="1000"/>
              </a:spcBef>
              <a:spcAft>
                <a:spcPts val="0"/>
              </a:spcAft>
              <a:buSzPts val="960"/>
              <a:buChar char="►"/>
              <a:defRPr sz="1200"/>
            </a:lvl8pPr>
            <a:lvl9pPr indent="-289559" lvl="8" marL="4114800" algn="l">
              <a:lnSpc>
                <a:spcPct val="100000"/>
              </a:lnSpc>
              <a:spcBef>
                <a:spcPts val="1000"/>
              </a:spcBef>
              <a:spcAft>
                <a:spcPts val="0"/>
              </a:spcAft>
              <a:buSzPts val="960"/>
              <a:buChar char="►"/>
              <a:defRPr sz="1200"/>
            </a:lvl9pPr>
          </a:lstStyle>
          <a:p/>
        </p:txBody>
      </p:sp>
      <p:sp>
        <p:nvSpPr>
          <p:cNvPr id="42" name="Google Shape;42;p17"/>
          <p:cNvSpPr txBox="1"/>
          <p:nvPr>
            <p:ph idx="2" type="body"/>
          </p:nvPr>
        </p:nvSpPr>
        <p:spPr>
          <a:xfrm>
            <a:off x="5654493" y="2056092"/>
            <a:ext cx="4396341" cy="4200245"/>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sz="1800"/>
            </a:lvl1pPr>
            <a:lvl2pPr indent="-309880" lvl="1" marL="914400" algn="l">
              <a:lnSpc>
                <a:spcPct val="100000"/>
              </a:lnSpc>
              <a:spcBef>
                <a:spcPts val="1000"/>
              </a:spcBef>
              <a:spcAft>
                <a:spcPts val="0"/>
              </a:spcAft>
              <a:buSzPts val="1280"/>
              <a:buChar char="►"/>
              <a:defRPr sz="1600"/>
            </a:lvl2pPr>
            <a:lvl3pPr indent="-299719" lvl="2" marL="1371600" algn="l">
              <a:lnSpc>
                <a:spcPct val="100000"/>
              </a:lnSpc>
              <a:spcBef>
                <a:spcPts val="1000"/>
              </a:spcBef>
              <a:spcAft>
                <a:spcPts val="0"/>
              </a:spcAft>
              <a:buSzPts val="1120"/>
              <a:buChar char="►"/>
              <a:defRPr sz="1400"/>
            </a:lvl3pPr>
            <a:lvl4pPr indent="-289560" lvl="3" marL="1828800" algn="l">
              <a:lnSpc>
                <a:spcPct val="100000"/>
              </a:lnSpc>
              <a:spcBef>
                <a:spcPts val="1000"/>
              </a:spcBef>
              <a:spcAft>
                <a:spcPts val="0"/>
              </a:spcAft>
              <a:buSzPts val="960"/>
              <a:buChar char="►"/>
              <a:defRPr sz="1200"/>
            </a:lvl4pPr>
            <a:lvl5pPr indent="-289560" lvl="4" marL="2286000" algn="l">
              <a:lnSpc>
                <a:spcPct val="100000"/>
              </a:lnSpc>
              <a:spcBef>
                <a:spcPts val="1000"/>
              </a:spcBef>
              <a:spcAft>
                <a:spcPts val="0"/>
              </a:spcAft>
              <a:buSzPts val="960"/>
              <a:buChar char="►"/>
              <a:defRPr sz="1200"/>
            </a:lvl5pPr>
            <a:lvl6pPr indent="-289560" lvl="5" marL="2743200" algn="l">
              <a:lnSpc>
                <a:spcPct val="100000"/>
              </a:lnSpc>
              <a:spcBef>
                <a:spcPts val="1000"/>
              </a:spcBef>
              <a:spcAft>
                <a:spcPts val="0"/>
              </a:spcAft>
              <a:buSzPts val="960"/>
              <a:buChar char="►"/>
              <a:defRPr sz="1200"/>
            </a:lvl6pPr>
            <a:lvl7pPr indent="-289560" lvl="6" marL="3200400" algn="l">
              <a:lnSpc>
                <a:spcPct val="100000"/>
              </a:lnSpc>
              <a:spcBef>
                <a:spcPts val="1000"/>
              </a:spcBef>
              <a:spcAft>
                <a:spcPts val="0"/>
              </a:spcAft>
              <a:buSzPts val="960"/>
              <a:buChar char="►"/>
              <a:defRPr sz="1200"/>
            </a:lvl7pPr>
            <a:lvl8pPr indent="-289559" lvl="7" marL="3657600" algn="l">
              <a:lnSpc>
                <a:spcPct val="100000"/>
              </a:lnSpc>
              <a:spcBef>
                <a:spcPts val="1000"/>
              </a:spcBef>
              <a:spcAft>
                <a:spcPts val="0"/>
              </a:spcAft>
              <a:buSzPts val="960"/>
              <a:buChar char="►"/>
              <a:defRPr sz="1200"/>
            </a:lvl8pPr>
            <a:lvl9pPr indent="-289559" lvl="8" marL="4114800" algn="l">
              <a:lnSpc>
                <a:spcPct val="100000"/>
              </a:lnSpc>
              <a:spcBef>
                <a:spcPts val="1000"/>
              </a:spcBef>
              <a:spcAft>
                <a:spcPts val="0"/>
              </a:spcAft>
              <a:buSzPts val="960"/>
              <a:buChar char="►"/>
              <a:defRPr sz="1200"/>
            </a:lvl9pPr>
          </a:lstStyle>
          <a:p/>
        </p:txBody>
      </p:sp>
      <p:sp>
        <p:nvSpPr>
          <p:cNvPr id="43" name="Google Shape;43;p1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18"/>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42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8"/>
          <p:cNvSpPr txBox="1"/>
          <p:nvPr>
            <p:ph idx="1" type="body"/>
          </p:nvPr>
        </p:nvSpPr>
        <p:spPr>
          <a:xfrm>
            <a:off x="1103313" y="1905000"/>
            <a:ext cx="4396338"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49" name="Google Shape;49;p18"/>
          <p:cNvSpPr txBox="1"/>
          <p:nvPr>
            <p:ph idx="2" type="body"/>
          </p:nvPr>
        </p:nvSpPr>
        <p:spPr>
          <a:xfrm>
            <a:off x="1103312"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sz="1800"/>
            </a:lvl1pPr>
            <a:lvl2pPr indent="-309880" lvl="1" marL="914400" algn="l">
              <a:lnSpc>
                <a:spcPct val="100000"/>
              </a:lnSpc>
              <a:spcBef>
                <a:spcPts val="1000"/>
              </a:spcBef>
              <a:spcAft>
                <a:spcPts val="0"/>
              </a:spcAft>
              <a:buSzPts val="1280"/>
              <a:buChar char="►"/>
              <a:defRPr sz="1600"/>
            </a:lvl2pPr>
            <a:lvl3pPr indent="-299719" lvl="2" marL="1371600" algn="l">
              <a:lnSpc>
                <a:spcPct val="100000"/>
              </a:lnSpc>
              <a:spcBef>
                <a:spcPts val="1000"/>
              </a:spcBef>
              <a:spcAft>
                <a:spcPts val="0"/>
              </a:spcAft>
              <a:buSzPts val="1120"/>
              <a:buChar char="►"/>
              <a:defRPr sz="1400"/>
            </a:lvl3pPr>
            <a:lvl4pPr indent="-289560" lvl="3" marL="1828800" algn="l">
              <a:lnSpc>
                <a:spcPct val="100000"/>
              </a:lnSpc>
              <a:spcBef>
                <a:spcPts val="1000"/>
              </a:spcBef>
              <a:spcAft>
                <a:spcPts val="0"/>
              </a:spcAft>
              <a:buSzPts val="960"/>
              <a:buChar char="►"/>
              <a:defRPr sz="1200"/>
            </a:lvl4pPr>
            <a:lvl5pPr indent="-289560" lvl="4" marL="2286000" algn="l">
              <a:lnSpc>
                <a:spcPct val="100000"/>
              </a:lnSpc>
              <a:spcBef>
                <a:spcPts val="1000"/>
              </a:spcBef>
              <a:spcAft>
                <a:spcPts val="0"/>
              </a:spcAft>
              <a:buSzPts val="960"/>
              <a:buChar char="►"/>
              <a:defRPr sz="1200"/>
            </a:lvl5pPr>
            <a:lvl6pPr indent="-289560" lvl="5" marL="2743200" algn="l">
              <a:lnSpc>
                <a:spcPct val="100000"/>
              </a:lnSpc>
              <a:spcBef>
                <a:spcPts val="1000"/>
              </a:spcBef>
              <a:spcAft>
                <a:spcPts val="0"/>
              </a:spcAft>
              <a:buSzPts val="960"/>
              <a:buChar char="►"/>
              <a:defRPr sz="1200"/>
            </a:lvl6pPr>
            <a:lvl7pPr indent="-289560" lvl="6" marL="3200400" algn="l">
              <a:lnSpc>
                <a:spcPct val="100000"/>
              </a:lnSpc>
              <a:spcBef>
                <a:spcPts val="1000"/>
              </a:spcBef>
              <a:spcAft>
                <a:spcPts val="0"/>
              </a:spcAft>
              <a:buSzPts val="960"/>
              <a:buChar char="►"/>
              <a:defRPr sz="1200"/>
            </a:lvl7pPr>
            <a:lvl8pPr indent="-289559" lvl="7" marL="3657600" algn="l">
              <a:lnSpc>
                <a:spcPct val="100000"/>
              </a:lnSpc>
              <a:spcBef>
                <a:spcPts val="1000"/>
              </a:spcBef>
              <a:spcAft>
                <a:spcPts val="0"/>
              </a:spcAft>
              <a:buSzPts val="960"/>
              <a:buChar char="►"/>
              <a:defRPr sz="1200"/>
            </a:lvl8pPr>
            <a:lvl9pPr indent="-289559" lvl="8" marL="4114800" algn="l">
              <a:lnSpc>
                <a:spcPct val="100000"/>
              </a:lnSpc>
              <a:spcBef>
                <a:spcPts val="1000"/>
              </a:spcBef>
              <a:spcAft>
                <a:spcPts val="0"/>
              </a:spcAft>
              <a:buSzPts val="960"/>
              <a:buChar char="►"/>
              <a:defRPr sz="1200"/>
            </a:lvl9pPr>
          </a:lstStyle>
          <a:p/>
        </p:txBody>
      </p:sp>
      <p:sp>
        <p:nvSpPr>
          <p:cNvPr id="50" name="Google Shape;50;p18"/>
          <p:cNvSpPr txBox="1"/>
          <p:nvPr>
            <p:ph idx="3" type="body"/>
          </p:nvPr>
        </p:nvSpPr>
        <p:spPr>
          <a:xfrm>
            <a:off x="5654495" y="1905000"/>
            <a:ext cx="4396339" cy="57626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SzPts val="1920"/>
              <a:buNone/>
              <a:defRPr b="0" sz="2400">
                <a:solidFill>
                  <a:srgbClr val="86D1D8"/>
                </a:solidFill>
              </a:defRPr>
            </a:lvl1pPr>
            <a:lvl2pPr indent="-228600" lvl="1" marL="914400" algn="l">
              <a:lnSpc>
                <a:spcPct val="100000"/>
              </a:lnSpc>
              <a:spcBef>
                <a:spcPts val="1000"/>
              </a:spcBef>
              <a:spcAft>
                <a:spcPts val="0"/>
              </a:spcAft>
              <a:buSzPts val="1600"/>
              <a:buNone/>
              <a:defRPr b="1" sz="2000"/>
            </a:lvl2pPr>
            <a:lvl3pPr indent="-228600" lvl="2" marL="1371600" algn="l">
              <a:lnSpc>
                <a:spcPct val="100000"/>
              </a:lnSpc>
              <a:spcBef>
                <a:spcPts val="1000"/>
              </a:spcBef>
              <a:spcAft>
                <a:spcPts val="0"/>
              </a:spcAft>
              <a:buSzPts val="1440"/>
              <a:buNone/>
              <a:defRPr b="1" sz="1800"/>
            </a:lvl3pPr>
            <a:lvl4pPr indent="-228600" lvl="3" marL="1828800" algn="l">
              <a:lnSpc>
                <a:spcPct val="100000"/>
              </a:lnSpc>
              <a:spcBef>
                <a:spcPts val="1000"/>
              </a:spcBef>
              <a:spcAft>
                <a:spcPts val="0"/>
              </a:spcAft>
              <a:buSzPts val="1280"/>
              <a:buNone/>
              <a:defRPr b="1" sz="1600"/>
            </a:lvl4pPr>
            <a:lvl5pPr indent="-228600" lvl="4" marL="2286000" algn="l">
              <a:lnSpc>
                <a:spcPct val="100000"/>
              </a:lnSpc>
              <a:spcBef>
                <a:spcPts val="1000"/>
              </a:spcBef>
              <a:spcAft>
                <a:spcPts val="0"/>
              </a:spcAft>
              <a:buSzPts val="1280"/>
              <a:buNone/>
              <a:defRPr b="1" sz="1600"/>
            </a:lvl5pPr>
            <a:lvl6pPr indent="-228600" lvl="5" marL="2743200" algn="l">
              <a:lnSpc>
                <a:spcPct val="100000"/>
              </a:lnSpc>
              <a:spcBef>
                <a:spcPts val="1000"/>
              </a:spcBef>
              <a:spcAft>
                <a:spcPts val="0"/>
              </a:spcAft>
              <a:buSzPts val="1280"/>
              <a:buNone/>
              <a:defRPr b="1" sz="1600"/>
            </a:lvl6pPr>
            <a:lvl7pPr indent="-228600" lvl="6" marL="3200400" algn="l">
              <a:lnSpc>
                <a:spcPct val="100000"/>
              </a:lnSpc>
              <a:spcBef>
                <a:spcPts val="1000"/>
              </a:spcBef>
              <a:spcAft>
                <a:spcPts val="0"/>
              </a:spcAft>
              <a:buSzPts val="1280"/>
              <a:buNone/>
              <a:defRPr b="1" sz="1600"/>
            </a:lvl7pPr>
            <a:lvl8pPr indent="-228600" lvl="7" marL="3657600" algn="l">
              <a:lnSpc>
                <a:spcPct val="100000"/>
              </a:lnSpc>
              <a:spcBef>
                <a:spcPts val="1000"/>
              </a:spcBef>
              <a:spcAft>
                <a:spcPts val="0"/>
              </a:spcAft>
              <a:buSzPts val="1280"/>
              <a:buNone/>
              <a:defRPr b="1" sz="1600"/>
            </a:lvl8pPr>
            <a:lvl9pPr indent="-228600" lvl="8" marL="4114800" algn="l">
              <a:lnSpc>
                <a:spcPct val="100000"/>
              </a:lnSpc>
              <a:spcBef>
                <a:spcPts val="1000"/>
              </a:spcBef>
              <a:spcAft>
                <a:spcPts val="0"/>
              </a:spcAft>
              <a:buSzPts val="1280"/>
              <a:buNone/>
              <a:defRPr b="1" sz="1600"/>
            </a:lvl9pPr>
          </a:lstStyle>
          <a:p/>
        </p:txBody>
      </p:sp>
      <p:sp>
        <p:nvSpPr>
          <p:cNvPr id="51" name="Google Shape;51;p18"/>
          <p:cNvSpPr txBox="1"/>
          <p:nvPr>
            <p:ph idx="4" type="body"/>
          </p:nvPr>
        </p:nvSpPr>
        <p:spPr>
          <a:xfrm>
            <a:off x="5654495"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1000"/>
              </a:spcBef>
              <a:spcAft>
                <a:spcPts val="0"/>
              </a:spcAft>
              <a:buSzPts val="1440"/>
              <a:buChar char="►"/>
              <a:defRPr sz="1800"/>
            </a:lvl1pPr>
            <a:lvl2pPr indent="-309880" lvl="1" marL="914400" algn="l">
              <a:lnSpc>
                <a:spcPct val="100000"/>
              </a:lnSpc>
              <a:spcBef>
                <a:spcPts val="1000"/>
              </a:spcBef>
              <a:spcAft>
                <a:spcPts val="0"/>
              </a:spcAft>
              <a:buSzPts val="1280"/>
              <a:buChar char="►"/>
              <a:defRPr sz="1600"/>
            </a:lvl2pPr>
            <a:lvl3pPr indent="-299719" lvl="2" marL="1371600" algn="l">
              <a:lnSpc>
                <a:spcPct val="100000"/>
              </a:lnSpc>
              <a:spcBef>
                <a:spcPts val="1000"/>
              </a:spcBef>
              <a:spcAft>
                <a:spcPts val="0"/>
              </a:spcAft>
              <a:buSzPts val="1120"/>
              <a:buChar char="►"/>
              <a:defRPr sz="1400"/>
            </a:lvl3pPr>
            <a:lvl4pPr indent="-289560" lvl="3" marL="1828800" algn="l">
              <a:lnSpc>
                <a:spcPct val="100000"/>
              </a:lnSpc>
              <a:spcBef>
                <a:spcPts val="1000"/>
              </a:spcBef>
              <a:spcAft>
                <a:spcPts val="0"/>
              </a:spcAft>
              <a:buSzPts val="960"/>
              <a:buChar char="►"/>
              <a:defRPr sz="1200"/>
            </a:lvl4pPr>
            <a:lvl5pPr indent="-289560" lvl="4" marL="2286000" algn="l">
              <a:lnSpc>
                <a:spcPct val="100000"/>
              </a:lnSpc>
              <a:spcBef>
                <a:spcPts val="1000"/>
              </a:spcBef>
              <a:spcAft>
                <a:spcPts val="0"/>
              </a:spcAft>
              <a:buSzPts val="960"/>
              <a:buChar char="►"/>
              <a:defRPr sz="1200"/>
            </a:lvl5pPr>
            <a:lvl6pPr indent="-289560" lvl="5" marL="2743200" algn="l">
              <a:lnSpc>
                <a:spcPct val="100000"/>
              </a:lnSpc>
              <a:spcBef>
                <a:spcPts val="1000"/>
              </a:spcBef>
              <a:spcAft>
                <a:spcPts val="0"/>
              </a:spcAft>
              <a:buSzPts val="960"/>
              <a:buChar char="►"/>
              <a:defRPr sz="1200"/>
            </a:lvl6pPr>
            <a:lvl7pPr indent="-289560" lvl="6" marL="3200400" algn="l">
              <a:lnSpc>
                <a:spcPct val="100000"/>
              </a:lnSpc>
              <a:spcBef>
                <a:spcPts val="1000"/>
              </a:spcBef>
              <a:spcAft>
                <a:spcPts val="0"/>
              </a:spcAft>
              <a:buSzPts val="960"/>
              <a:buChar char="►"/>
              <a:defRPr sz="1200"/>
            </a:lvl7pPr>
            <a:lvl8pPr indent="-289559" lvl="7" marL="3657600" algn="l">
              <a:lnSpc>
                <a:spcPct val="100000"/>
              </a:lnSpc>
              <a:spcBef>
                <a:spcPts val="1000"/>
              </a:spcBef>
              <a:spcAft>
                <a:spcPts val="0"/>
              </a:spcAft>
              <a:buSzPts val="960"/>
              <a:buChar char="►"/>
              <a:defRPr sz="1200"/>
            </a:lvl8pPr>
            <a:lvl9pPr indent="-289559" lvl="8" marL="4114800" algn="l">
              <a:lnSpc>
                <a:spcPct val="100000"/>
              </a:lnSpc>
              <a:spcBef>
                <a:spcPts val="1000"/>
              </a:spcBef>
              <a:spcAft>
                <a:spcPts val="0"/>
              </a:spcAft>
              <a:buSzPts val="960"/>
              <a:buChar char="►"/>
              <a:defRPr sz="1200"/>
            </a:lvl9pPr>
          </a:lstStyle>
          <a:p/>
        </p:txBody>
      </p:sp>
      <p:sp>
        <p:nvSpPr>
          <p:cNvPr id="52" name="Google Shape;52;p1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19"/>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1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2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2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21"/>
          <p:cNvSpPr txBox="1"/>
          <p:nvPr>
            <p:ph type="title"/>
          </p:nvPr>
        </p:nvSpPr>
        <p:spPr>
          <a:xfrm>
            <a:off x="1154953" y="1447800"/>
            <a:ext cx="3401064" cy="14478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lt2"/>
              </a:buClr>
              <a:buSzPts val="2400"/>
              <a:buFont typeface="Century Gothic"/>
              <a:buNone/>
              <a:defRPr b="0"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1"/>
          <p:cNvSpPr txBox="1"/>
          <p:nvPr>
            <p:ph idx="1" type="body"/>
          </p:nvPr>
        </p:nvSpPr>
        <p:spPr>
          <a:xfrm>
            <a:off x="4784616" y="1447800"/>
            <a:ext cx="5195997" cy="4572000"/>
          </a:xfrm>
          <a:prstGeom prst="rect">
            <a:avLst/>
          </a:prstGeom>
          <a:noFill/>
          <a:ln>
            <a:noFill/>
          </a:ln>
        </p:spPr>
        <p:txBody>
          <a:bodyPr anchorCtr="0" anchor="ctr" bIns="45700" lIns="91425" spcFirstLastPara="1" rIns="91425" wrap="square" tIns="45700">
            <a:normAutofit/>
          </a:bodyPr>
          <a:lstStyle>
            <a:lvl1pPr indent="-330200" lvl="0" marL="457200" algn="l">
              <a:lnSpc>
                <a:spcPct val="100000"/>
              </a:lnSpc>
              <a:spcBef>
                <a:spcPts val="1000"/>
              </a:spcBef>
              <a:spcAft>
                <a:spcPts val="0"/>
              </a:spcAft>
              <a:buSzPts val="1600"/>
              <a:buChar char="►"/>
              <a:defRPr sz="2000"/>
            </a:lvl1pPr>
            <a:lvl2pPr indent="-320040" lvl="1" marL="914400" algn="l">
              <a:lnSpc>
                <a:spcPct val="100000"/>
              </a:lnSpc>
              <a:spcBef>
                <a:spcPts val="1000"/>
              </a:spcBef>
              <a:spcAft>
                <a:spcPts val="0"/>
              </a:spcAft>
              <a:buSzPts val="1440"/>
              <a:buChar char="►"/>
              <a:defRPr sz="1800"/>
            </a:lvl2pPr>
            <a:lvl3pPr indent="-309880" lvl="2" marL="1371600" algn="l">
              <a:lnSpc>
                <a:spcPct val="100000"/>
              </a:lnSpc>
              <a:spcBef>
                <a:spcPts val="1000"/>
              </a:spcBef>
              <a:spcAft>
                <a:spcPts val="0"/>
              </a:spcAft>
              <a:buSzPts val="1280"/>
              <a:buChar char="►"/>
              <a:defRPr sz="1600"/>
            </a:lvl3pPr>
            <a:lvl4pPr indent="-299719" lvl="3" marL="1828800" algn="l">
              <a:lnSpc>
                <a:spcPct val="100000"/>
              </a:lnSpc>
              <a:spcBef>
                <a:spcPts val="1000"/>
              </a:spcBef>
              <a:spcAft>
                <a:spcPts val="0"/>
              </a:spcAft>
              <a:buSzPts val="1120"/>
              <a:buChar char="►"/>
              <a:defRPr sz="1400"/>
            </a:lvl4pPr>
            <a:lvl5pPr indent="-299720" lvl="4" marL="2286000" algn="l">
              <a:lnSpc>
                <a:spcPct val="100000"/>
              </a:lnSpc>
              <a:spcBef>
                <a:spcPts val="1000"/>
              </a:spcBef>
              <a:spcAft>
                <a:spcPts val="0"/>
              </a:spcAft>
              <a:buSzPts val="1120"/>
              <a:buChar char="►"/>
              <a:defRPr sz="1400"/>
            </a:lvl5pPr>
            <a:lvl6pPr indent="-299720" lvl="5" marL="2743200" algn="l">
              <a:lnSpc>
                <a:spcPct val="100000"/>
              </a:lnSpc>
              <a:spcBef>
                <a:spcPts val="1000"/>
              </a:spcBef>
              <a:spcAft>
                <a:spcPts val="0"/>
              </a:spcAft>
              <a:buSzPts val="1120"/>
              <a:buChar char="►"/>
              <a:defRPr sz="1400"/>
            </a:lvl6pPr>
            <a:lvl7pPr indent="-299720" lvl="6" marL="3200400" algn="l">
              <a:lnSpc>
                <a:spcPct val="100000"/>
              </a:lnSpc>
              <a:spcBef>
                <a:spcPts val="1000"/>
              </a:spcBef>
              <a:spcAft>
                <a:spcPts val="0"/>
              </a:spcAft>
              <a:buSzPts val="1120"/>
              <a:buChar char="►"/>
              <a:defRPr sz="1400"/>
            </a:lvl7pPr>
            <a:lvl8pPr indent="-299720" lvl="7" marL="3657600" algn="l">
              <a:lnSpc>
                <a:spcPct val="100000"/>
              </a:lnSpc>
              <a:spcBef>
                <a:spcPts val="1000"/>
              </a:spcBef>
              <a:spcAft>
                <a:spcPts val="0"/>
              </a:spcAft>
              <a:buSzPts val="1120"/>
              <a:buChar char="►"/>
              <a:defRPr sz="1400"/>
            </a:lvl8pPr>
            <a:lvl9pPr indent="-299720" lvl="8" marL="4114800" algn="l">
              <a:lnSpc>
                <a:spcPct val="100000"/>
              </a:lnSpc>
              <a:spcBef>
                <a:spcPts val="1000"/>
              </a:spcBef>
              <a:spcAft>
                <a:spcPts val="0"/>
              </a:spcAft>
              <a:buSzPts val="1120"/>
              <a:buChar char="►"/>
              <a:defRPr sz="1400"/>
            </a:lvl9pPr>
          </a:lstStyle>
          <a:p/>
        </p:txBody>
      </p:sp>
      <p:sp>
        <p:nvSpPr>
          <p:cNvPr id="67" name="Google Shape;67;p21"/>
          <p:cNvSpPr txBox="1"/>
          <p:nvPr>
            <p:ph idx="2" type="body"/>
          </p:nvPr>
        </p:nvSpPr>
        <p:spPr>
          <a:xfrm>
            <a:off x="1154953" y="3129280"/>
            <a:ext cx="3401063" cy="2895599"/>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68" name="Google Shape;68;p2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22"/>
          <p:cNvSpPr txBox="1"/>
          <p:nvPr>
            <p:ph type="title"/>
          </p:nvPr>
        </p:nvSpPr>
        <p:spPr>
          <a:xfrm>
            <a:off x="1153907" y="1854192"/>
            <a:ext cx="5092906" cy="157480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lt2"/>
              </a:buClr>
              <a:buSzPts val="3600"/>
              <a:buFont typeface="Century Gothic"/>
              <a:buNone/>
              <a:defRPr b="0" sz="3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2"/>
          <p:cNvSpPr/>
          <p:nvPr>
            <p:ph idx="2" type="pic"/>
          </p:nvPr>
        </p:nvSpPr>
        <p:spPr>
          <a:xfrm>
            <a:off x="6949546" y="1143000"/>
            <a:ext cx="3200400" cy="4572000"/>
          </a:xfrm>
          <a:prstGeom prst="roundRect">
            <a:avLst>
              <a:gd fmla="val 1858" name="adj"/>
            </a:avLst>
          </a:prstGeom>
          <a:noFill/>
          <a:ln>
            <a:noFill/>
          </a:ln>
          <a:effectLst>
            <a:outerShdw blurRad="50800" rotWithShape="0" algn="tl" dir="5400000" dist="50800">
              <a:srgbClr val="000000">
                <a:alpha val="42352"/>
              </a:srgbClr>
            </a:outerShdw>
          </a:effectLst>
        </p:spPr>
      </p:sp>
      <p:sp>
        <p:nvSpPr>
          <p:cNvPr id="74" name="Google Shape;74;p22"/>
          <p:cNvSpPr txBox="1"/>
          <p:nvPr>
            <p:ph idx="1" type="body"/>
          </p:nvPr>
        </p:nvSpPr>
        <p:spPr>
          <a:xfrm>
            <a:off x="1154954" y="3657600"/>
            <a:ext cx="5084979" cy="13716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120"/>
              <a:buNone/>
              <a:defRPr sz="1400"/>
            </a:lvl1pPr>
            <a:lvl2pPr indent="-228600" lvl="1" marL="914400" algn="l">
              <a:lnSpc>
                <a:spcPct val="100000"/>
              </a:lnSpc>
              <a:spcBef>
                <a:spcPts val="1000"/>
              </a:spcBef>
              <a:spcAft>
                <a:spcPts val="0"/>
              </a:spcAft>
              <a:buSzPts val="960"/>
              <a:buNone/>
              <a:defRPr sz="1200"/>
            </a:lvl2pPr>
            <a:lvl3pPr indent="-228600" lvl="2" marL="1371600" algn="l">
              <a:lnSpc>
                <a:spcPct val="100000"/>
              </a:lnSpc>
              <a:spcBef>
                <a:spcPts val="1000"/>
              </a:spcBef>
              <a:spcAft>
                <a:spcPts val="0"/>
              </a:spcAft>
              <a:buSzPts val="800"/>
              <a:buNone/>
              <a:defRPr sz="1000"/>
            </a:lvl3pPr>
            <a:lvl4pPr indent="-228600" lvl="3" marL="1828800" algn="l">
              <a:lnSpc>
                <a:spcPct val="100000"/>
              </a:lnSpc>
              <a:spcBef>
                <a:spcPts val="1000"/>
              </a:spcBef>
              <a:spcAft>
                <a:spcPts val="0"/>
              </a:spcAft>
              <a:buSzPts val="720"/>
              <a:buNone/>
              <a:defRPr sz="900"/>
            </a:lvl4pPr>
            <a:lvl5pPr indent="-228600" lvl="4" marL="2286000" algn="l">
              <a:lnSpc>
                <a:spcPct val="100000"/>
              </a:lnSpc>
              <a:spcBef>
                <a:spcPts val="1000"/>
              </a:spcBef>
              <a:spcAft>
                <a:spcPts val="0"/>
              </a:spcAft>
              <a:buSzPts val="720"/>
              <a:buNone/>
              <a:defRPr sz="900"/>
            </a:lvl5pPr>
            <a:lvl6pPr indent="-228600" lvl="5" marL="2743200" algn="l">
              <a:lnSpc>
                <a:spcPct val="100000"/>
              </a:lnSpc>
              <a:spcBef>
                <a:spcPts val="1000"/>
              </a:spcBef>
              <a:spcAft>
                <a:spcPts val="0"/>
              </a:spcAft>
              <a:buSzPts val="720"/>
              <a:buNone/>
              <a:defRPr sz="900"/>
            </a:lvl6pPr>
            <a:lvl7pPr indent="-228600" lvl="6" marL="3200400" algn="l">
              <a:lnSpc>
                <a:spcPct val="100000"/>
              </a:lnSpc>
              <a:spcBef>
                <a:spcPts val="1000"/>
              </a:spcBef>
              <a:spcAft>
                <a:spcPts val="0"/>
              </a:spcAft>
              <a:buSzPts val="720"/>
              <a:buNone/>
              <a:defRPr sz="900"/>
            </a:lvl7pPr>
            <a:lvl8pPr indent="-228600" lvl="7" marL="3657600" algn="l">
              <a:lnSpc>
                <a:spcPct val="100000"/>
              </a:lnSpc>
              <a:spcBef>
                <a:spcPts val="1000"/>
              </a:spcBef>
              <a:spcAft>
                <a:spcPts val="0"/>
              </a:spcAft>
              <a:buSzPts val="720"/>
              <a:buNone/>
              <a:defRPr sz="900"/>
            </a:lvl8pPr>
            <a:lvl9pPr indent="-228600" lvl="8" marL="4114800" algn="l">
              <a:lnSpc>
                <a:spcPct val="100000"/>
              </a:lnSpc>
              <a:spcBef>
                <a:spcPts val="1000"/>
              </a:spcBef>
              <a:spcAft>
                <a:spcPts val="0"/>
              </a:spcAft>
              <a:buSzPts val="720"/>
              <a:buNone/>
              <a:defRPr sz="900"/>
            </a:lvl9pPr>
          </a:lstStyle>
          <a:p/>
        </p:txBody>
      </p:sp>
      <p:sp>
        <p:nvSpPr>
          <p:cNvPr id="75" name="Google Shape;75;p2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5.xml"/><Relationship Id="rId11" Type="http://schemas.openxmlformats.org/officeDocument/2006/relationships/slideLayout" Target="../slideLayouts/slideLayout6.xml"/><Relationship Id="rId22" Type="http://schemas.openxmlformats.org/officeDocument/2006/relationships/slideLayout" Target="../slideLayouts/slideLayout17.xml"/><Relationship Id="rId10" Type="http://schemas.openxmlformats.org/officeDocument/2006/relationships/slideLayout" Target="../slideLayouts/slideLayout5.xml"/><Relationship Id="rId21" Type="http://schemas.openxmlformats.org/officeDocument/2006/relationships/slideLayout" Target="../slideLayouts/slideLayout16.xml"/><Relationship Id="rId13" Type="http://schemas.openxmlformats.org/officeDocument/2006/relationships/slideLayout" Target="../slideLayouts/slideLayout8.xml"/><Relationship Id="rId12" Type="http://schemas.openxmlformats.org/officeDocument/2006/relationships/slideLayout" Target="../slideLayouts/slideLayout7.xml"/><Relationship Id="rId23" Type="http://schemas.openxmlformats.org/officeDocument/2006/relationships/theme" Target="../theme/theme1.xml"/><Relationship Id="rId1" Type="http://schemas.openxmlformats.org/officeDocument/2006/relationships/image" Target="../media/image7.png"/><Relationship Id="rId2" Type="http://schemas.openxmlformats.org/officeDocument/2006/relationships/image" Target="../media/image6.png"/><Relationship Id="rId3" Type="http://schemas.openxmlformats.org/officeDocument/2006/relationships/image" Target="../media/image3.png"/><Relationship Id="rId4" Type="http://schemas.openxmlformats.org/officeDocument/2006/relationships/image" Target="../media/image1.png"/><Relationship Id="rId9" Type="http://schemas.openxmlformats.org/officeDocument/2006/relationships/slideLayout" Target="../slideLayouts/slideLayout4.xml"/><Relationship Id="rId15" Type="http://schemas.openxmlformats.org/officeDocument/2006/relationships/slideLayout" Target="../slideLayouts/slideLayout10.xml"/><Relationship Id="rId14" Type="http://schemas.openxmlformats.org/officeDocument/2006/relationships/slideLayout" Target="../slideLayouts/slideLayout9.xml"/><Relationship Id="rId17" Type="http://schemas.openxmlformats.org/officeDocument/2006/relationships/slideLayout" Target="../slideLayouts/slideLayout12.xml"/><Relationship Id="rId16" Type="http://schemas.openxmlformats.org/officeDocument/2006/relationships/slideLayout" Target="../slideLayouts/slideLayout11.xml"/><Relationship Id="rId5" Type="http://schemas.openxmlformats.org/officeDocument/2006/relationships/image" Target="../media/image4.png"/><Relationship Id="rId19" Type="http://schemas.openxmlformats.org/officeDocument/2006/relationships/slideLayout" Target="../slideLayouts/slideLayout14.xml"/><Relationship Id="rId6" Type="http://schemas.openxmlformats.org/officeDocument/2006/relationships/slideLayout" Target="../slideLayouts/slideLayout1.xml"/><Relationship Id="rId18" Type="http://schemas.openxmlformats.org/officeDocument/2006/relationships/slideLayout" Target="../slideLayouts/slideLayout13.xml"/><Relationship Id="rId7" Type="http://schemas.openxmlformats.org/officeDocument/2006/relationships/slideLayout" Target="../slideLayouts/slideLayout2.xml"/><Relationship Id="rId8"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pic>
        <p:nvPicPr>
          <p:cNvPr id="10" name="Google Shape;10;p13"/>
          <p:cNvPicPr preferRelativeResize="0"/>
          <p:nvPr/>
        </p:nvPicPr>
        <p:blipFill rotWithShape="1">
          <a:blip r:embed="rId2">
            <a:alphaModFix/>
          </a:blip>
          <a:srcRect b="0" l="3613" r="0" t="0"/>
          <a:stretch/>
        </p:blipFill>
        <p:spPr>
          <a:xfrm>
            <a:off x="0" y="2669685"/>
            <a:ext cx="4037012" cy="4188315"/>
          </a:xfrm>
          <a:prstGeom prst="rect">
            <a:avLst/>
          </a:prstGeom>
          <a:noFill/>
          <a:ln>
            <a:noFill/>
          </a:ln>
        </p:spPr>
      </p:pic>
      <p:pic>
        <p:nvPicPr>
          <p:cNvPr id="11" name="Google Shape;11;p13"/>
          <p:cNvPicPr preferRelativeResize="0"/>
          <p:nvPr/>
        </p:nvPicPr>
        <p:blipFill rotWithShape="1">
          <a:blip r:embed="rId3">
            <a:alphaModFix/>
          </a:blip>
          <a:srcRect b="0" l="35640" r="0" t="0"/>
          <a:stretch/>
        </p:blipFill>
        <p:spPr>
          <a:xfrm>
            <a:off x="0" y="2892347"/>
            <a:ext cx="1522412" cy="2365453"/>
          </a:xfrm>
          <a:prstGeom prst="rect">
            <a:avLst/>
          </a:prstGeom>
          <a:noFill/>
          <a:ln>
            <a:noFill/>
          </a:ln>
        </p:spPr>
      </p:pic>
      <p:sp>
        <p:nvSpPr>
          <p:cNvPr id="12" name="Google Shape;12;p13"/>
          <p:cNvSpPr/>
          <p:nvPr/>
        </p:nvSpPr>
        <p:spPr>
          <a:xfrm>
            <a:off x="8609012" y="1676400"/>
            <a:ext cx="2819400" cy="2819400"/>
          </a:xfrm>
          <a:prstGeom prst="ellipse">
            <a:avLst/>
          </a:prstGeom>
          <a:gradFill>
            <a:gsLst>
              <a:gs pos="0">
                <a:srgbClr val="4CB9C3">
                  <a:alpha val="6274"/>
                </a:srgbClr>
              </a:gs>
              <a:gs pos="36000">
                <a:srgbClr val="4CB9C3">
                  <a:alpha val="5490"/>
                </a:srgbClr>
              </a:gs>
              <a:gs pos="69000">
                <a:srgbClr val="4CB9C3">
                  <a:alpha val="0"/>
                </a:srgbClr>
              </a:gs>
              <a:gs pos="100000">
                <a:srgbClr val="4CB9C3">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 name="Google Shape;13;p13"/>
          <p:cNvPicPr preferRelativeResize="0"/>
          <p:nvPr/>
        </p:nvPicPr>
        <p:blipFill rotWithShape="1">
          <a:blip r:embed="rId4">
            <a:alphaModFix/>
          </a:blip>
          <a:srcRect b="0" l="0" r="0" t="28812"/>
          <a:stretch/>
        </p:blipFill>
        <p:spPr>
          <a:xfrm>
            <a:off x="7999412" y="0"/>
            <a:ext cx="1603387" cy="1141407"/>
          </a:xfrm>
          <a:prstGeom prst="rect">
            <a:avLst/>
          </a:prstGeom>
          <a:noFill/>
          <a:ln>
            <a:noFill/>
          </a:ln>
        </p:spPr>
      </p:pic>
      <p:pic>
        <p:nvPicPr>
          <p:cNvPr id="14" name="Google Shape;14;p13"/>
          <p:cNvPicPr preferRelativeResize="0"/>
          <p:nvPr/>
        </p:nvPicPr>
        <p:blipFill rotWithShape="1">
          <a:blip r:embed="rId5">
            <a:alphaModFix/>
          </a:blip>
          <a:srcRect b="23320" l="0" r="0" t="0"/>
          <a:stretch/>
        </p:blipFill>
        <p:spPr>
          <a:xfrm>
            <a:off x="8605878" y="6096000"/>
            <a:ext cx="993734" cy="762000"/>
          </a:xfrm>
          <a:prstGeom prst="rect">
            <a:avLst/>
          </a:prstGeom>
          <a:noFill/>
          <a:ln>
            <a:noFill/>
          </a:ln>
        </p:spPr>
      </p:pic>
      <p:sp>
        <p:nvSpPr>
          <p:cNvPr id="15" name="Google Shape;15;p1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31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3"/>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9pPr>
          </a:lstStyle>
          <a:p/>
        </p:txBody>
      </p:sp>
      <p:sp>
        <p:nvSpPr>
          <p:cNvPr id="17" name="Google Shape;17;p13"/>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30200" lvl="0" marL="457200" marR="0" rtl="0" algn="l">
              <a:lnSpc>
                <a:spcPct val="100000"/>
              </a:lnSpc>
              <a:spcBef>
                <a:spcPts val="1000"/>
              </a:spcBef>
              <a:spcAft>
                <a:spcPts val="0"/>
              </a:spcAft>
              <a:buClr>
                <a:srgbClr val="86D1D8"/>
              </a:buClr>
              <a:buSzPts val="1600"/>
              <a:buFont typeface="Noto Sans Symbols"/>
              <a:buChar char="►"/>
              <a:defRPr b="0" i="0" sz="2000" u="none" cap="none" strike="noStrike">
                <a:solidFill>
                  <a:schemeClr val="lt1"/>
                </a:solidFill>
                <a:latin typeface="Century Gothic"/>
                <a:ea typeface="Century Gothic"/>
                <a:cs typeface="Century Gothic"/>
                <a:sym typeface="Century Gothic"/>
              </a:defRPr>
            </a:lvl1pPr>
            <a:lvl2pPr indent="-320040" lvl="1" marL="914400" marR="0" rtl="0" algn="l">
              <a:lnSpc>
                <a:spcPct val="100000"/>
              </a:lnSpc>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2pPr>
            <a:lvl3pPr indent="-309880" lvl="2" marL="1371600" marR="0" rtl="0" algn="l">
              <a:lnSpc>
                <a:spcPct val="100000"/>
              </a:lnSpc>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3pPr>
            <a:lvl4pPr indent="-299719" lvl="3" marL="18288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4pPr>
            <a:lvl5pPr indent="-299720" lvl="4" marL="22860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5pPr>
            <a:lvl6pPr indent="-299720" lvl="5" marL="27432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lnSpc>
                <a:spcPct val="100000"/>
              </a:lnSpc>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18" name="Google Shape;18;p1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1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9pPr>
          </a:lstStyle>
          <a:p/>
        </p:txBody>
      </p:sp>
      <p:sp>
        <p:nvSpPr>
          <p:cNvPr id="19" name="Google Shape;19;p1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100" u="none" cap="none" strike="noStrike">
                <a:solidFill>
                  <a:schemeClr val="lt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entury Gothic"/>
                <a:ea typeface="Century Gothic"/>
                <a:cs typeface="Century Gothic"/>
                <a:sym typeface="Century Gothic"/>
              </a:defRPr>
            </a:lvl9pPr>
          </a:lstStyle>
          <a:p/>
        </p:txBody>
      </p:sp>
      <p:sp>
        <p:nvSpPr>
          <p:cNvPr id="20" name="Google Shape;20;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1pPr>
            <a:lvl2pPr indent="0" lvl="1"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2pPr>
            <a:lvl3pPr indent="0" lvl="2"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3pPr>
            <a:lvl4pPr indent="0" lvl="3"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4pPr>
            <a:lvl5pPr indent="0" lvl="4"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5pPr>
            <a:lvl6pPr indent="0" lvl="5"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6pPr>
            <a:lvl7pPr indent="0" lvl="6"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7pPr>
            <a:lvl8pPr indent="0" lvl="7"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8pPr>
            <a:lvl9pPr indent="0" lvl="8" marL="0" marR="0" rtl="0" algn="ctr">
              <a:lnSpc>
                <a:spcPct val="100000"/>
              </a:lnSpc>
              <a:spcBef>
                <a:spcPts val="0"/>
              </a:spcBef>
              <a:spcAft>
                <a:spcPts val="0"/>
              </a:spcAft>
              <a:buClr>
                <a:srgbClr val="000000"/>
              </a:buClr>
              <a:buSzPts val="2800"/>
              <a:buFont typeface="Arial"/>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6"/>
    <p:sldLayoutId id="2147483650"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 id="2147483660" r:id="rId17"/>
    <p:sldLayoutId id="2147483661" r:id="rId18"/>
    <p:sldLayoutId id="2147483662" r:id="rId19"/>
    <p:sldLayoutId id="2147483663" r:id="rId20"/>
    <p:sldLayoutId id="2147483664" r:id="rId21"/>
    <p:sldLayoutId id="2147483665"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8.png"/><Relationship Id="rId4" Type="http://schemas.openxmlformats.org/officeDocument/2006/relationships/image" Target="../media/image25.png"/><Relationship Id="rId5" Type="http://schemas.openxmlformats.org/officeDocument/2006/relationships/image" Target="../media/image24.png"/><Relationship Id="rId6" Type="http://schemas.openxmlformats.org/officeDocument/2006/relationships/image" Target="../media/image2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1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8.png"/><Relationship Id="rId4" Type="http://schemas.openxmlformats.org/officeDocument/2006/relationships/image" Target="../media/image11.jpg"/><Relationship Id="rId5" Type="http://schemas.openxmlformats.org/officeDocument/2006/relationships/image" Target="../media/image19.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0" Type="http://schemas.openxmlformats.org/officeDocument/2006/relationships/hyperlink" Target="https://www.theguardian.com/cities/2015/feb/05/bike-paths-abandoned-tube-tunnels-london-underline" TargetMode="External"/><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hyperlink" Target="https://eprints.whiterose.ac.uk/143013/1/Bicycle%20parking%20paper%20revision3%20final.pdf" TargetMode="External"/><Relationship Id="rId4" Type="http://schemas.openxmlformats.org/officeDocument/2006/relationships/hyperlink" Target="https://content.tfl.gov.uk/attitudes-to-cycling-2016.pdf" TargetMode="External"/><Relationship Id="rId9" Type="http://schemas.openxmlformats.org/officeDocument/2006/relationships/hyperlink" Target="https://content.tfl.gov.uk/analysis-of-cycling-potential-2016.pdf" TargetMode="External"/><Relationship Id="rId5" Type="http://schemas.openxmlformats.org/officeDocument/2006/relationships/hyperlink" Target="https://assets.publishing.service.gov.uk/government/uploads/system/uploads/attachment_data/file/1005208/moment-of-change-increasing-cycling-uptake.pdf" TargetMode="External"/><Relationship Id="rId6" Type="http://schemas.openxmlformats.org/officeDocument/2006/relationships/hyperlink" Target="https://www.ons.gov.uk/datasets/TS008/editions/2021/versions/4/filter-outputs/9beb3fac-22bb-46ce-81b3-01e50a8e969e#get-data" TargetMode="External"/><Relationship Id="rId7" Type="http://schemas.openxmlformats.org/officeDocument/2006/relationships/hyperlink" Target="https://www.londontravelwatch.org.uk/wp-content/uploads/2022/01/Personal-security-on-Londons-Transport-network.pdf" TargetMode="External"/><Relationship Id="rId8" Type="http://schemas.openxmlformats.org/officeDocument/2006/relationships/hyperlink" Target="https://content.tfl.gov.uk/cycling-potential-in-londons-diverse-communities-2021.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1.jpg"/><Relationship Id="rId4" Type="http://schemas.openxmlformats.org/officeDocument/2006/relationships/image" Target="../media/image2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1.jpg"/><Relationship Id="rId4" Type="http://schemas.openxmlformats.org/officeDocument/2006/relationships/image" Target="../media/image2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2.png"/><Relationship Id="rId4" Type="http://schemas.openxmlformats.org/officeDocument/2006/relationships/image" Target="../media/image2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0" name="Shape 150"/>
        <p:cNvGrpSpPr/>
        <p:nvPr/>
      </p:nvGrpSpPr>
      <p:grpSpPr>
        <a:xfrm>
          <a:off x="0" y="0"/>
          <a:ext cx="0" cy="0"/>
          <a:chOff x="0" y="0"/>
          <a:chExt cx="0" cy="0"/>
        </a:xfrm>
      </p:grpSpPr>
      <p:sp>
        <p:nvSpPr>
          <p:cNvPr id="151" name="Google Shape;151;p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31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2" name="Google Shape;152;p1"/>
          <p:cNvCxnSpPr/>
          <p:nvPr/>
        </p:nvCxnSpPr>
        <p:spPr>
          <a:xfrm>
            <a:off x="4356687" y="1930986"/>
            <a:ext cx="0" cy="3200400"/>
          </a:xfrm>
          <a:prstGeom prst="straightConnector1">
            <a:avLst/>
          </a:prstGeom>
          <a:noFill/>
          <a:ln cap="sq" cmpd="sng" w="15875">
            <a:solidFill>
              <a:schemeClr val="lt2">
                <a:alpha val="69411"/>
              </a:schemeClr>
            </a:solidFill>
            <a:prstDash val="solid"/>
            <a:miter lim="800000"/>
            <a:headEnd len="sm" w="sm" type="none"/>
            <a:tailEnd len="sm" w="sm" type="none"/>
          </a:ln>
        </p:spPr>
      </p:cxnSp>
      <p:sp>
        <p:nvSpPr>
          <p:cNvPr id="153" name="Google Shape;153;p1"/>
          <p:cNvSpPr txBox="1"/>
          <p:nvPr>
            <p:ph idx="1" type="subTitle"/>
          </p:nvPr>
        </p:nvSpPr>
        <p:spPr>
          <a:xfrm>
            <a:off x="1154955" y="1266958"/>
            <a:ext cx="2904124" cy="4528457"/>
          </a:xfrm>
          <a:prstGeom prst="rect">
            <a:avLst/>
          </a:prstGeom>
          <a:noFill/>
          <a:ln>
            <a:noFill/>
          </a:ln>
        </p:spPr>
        <p:txBody>
          <a:bodyPr anchorCtr="0" anchor="ctr" bIns="45700" lIns="91425" spcFirstLastPara="1" rIns="91425" wrap="square" tIns="45700">
            <a:normAutofit/>
          </a:bodyPr>
          <a:lstStyle/>
          <a:p>
            <a:pPr indent="0" lvl="0" marL="0" rtl="0" algn="r">
              <a:lnSpc>
                <a:spcPct val="100000"/>
              </a:lnSpc>
              <a:spcBef>
                <a:spcPts val="0"/>
              </a:spcBef>
              <a:spcAft>
                <a:spcPts val="0"/>
              </a:spcAft>
              <a:buSzPts val="1600"/>
              <a:buNone/>
            </a:pPr>
            <a:r>
              <a:rPr b="1" lang="en-GB" sz="2470">
                <a:solidFill>
                  <a:schemeClr val="lt2"/>
                </a:solidFill>
                <a:latin typeface="Century Gothic"/>
                <a:ea typeface="Century Gothic"/>
                <a:cs typeface="Century Gothic"/>
                <a:sym typeface="Century Gothic"/>
              </a:rPr>
              <a:t>TEAM CLOUD 9</a:t>
            </a:r>
            <a:endParaRPr b="1" sz="2470">
              <a:latin typeface="Century Gothic"/>
              <a:ea typeface="Century Gothic"/>
              <a:cs typeface="Century Gothic"/>
              <a:sym typeface="Century Gothic"/>
            </a:endParaRPr>
          </a:p>
        </p:txBody>
      </p:sp>
      <p:sp>
        <p:nvSpPr>
          <p:cNvPr id="154" name="Google Shape;154;p1"/>
          <p:cNvSpPr txBox="1"/>
          <p:nvPr>
            <p:ph type="ctrTitle"/>
          </p:nvPr>
        </p:nvSpPr>
        <p:spPr>
          <a:xfrm>
            <a:off x="4654295" y="1266958"/>
            <a:ext cx="6808362" cy="4528457"/>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2"/>
              </a:buClr>
              <a:buSzPts val="4400"/>
              <a:buFont typeface="Century Gothic"/>
              <a:buNone/>
            </a:pPr>
            <a:r>
              <a:rPr b="1" lang="en-GB" sz="4400">
                <a:latin typeface="Century Gothic"/>
                <a:ea typeface="Century Gothic"/>
                <a:cs typeface="Century Gothic"/>
                <a:sym typeface="Century Gothic"/>
              </a:rPr>
              <a:t>Promoting Cycling in London: Data-informed Recommendations</a:t>
            </a:r>
            <a:endParaRPr b="1" sz="4400"/>
          </a:p>
        </p:txBody>
      </p:sp>
      <p:sp>
        <p:nvSpPr>
          <p:cNvPr id="155" name="Google Shape;155;p1"/>
          <p:cNvSpPr txBox="1"/>
          <p:nvPr/>
        </p:nvSpPr>
        <p:spPr>
          <a:xfrm>
            <a:off x="9531038" y="6550264"/>
            <a:ext cx="4566907" cy="30773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GB" sz="1400" u="none" cap="none" strike="noStrike">
                <a:solidFill>
                  <a:schemeClr val="lt1"/>
                </a:solidFill>
                <a:latin typeface="Century Gothic"/>
                <a:ea typeface="Century Gothic"/>
                <a:cs typeface="Century Gothic"/>
                <a:sym typeface="Century Gothic"/>
              </a:rPr>
              <a:t>Monday </a:t>
            </a:r>
            <a:r>
              <a:rPr b="1" lang="en-GB">
                <a:solidFill>
                  <a:schemeClr val="lt1"/>
                </a:solidFill>
                <a:latin typeface="Century Gothic"/>
                <a:ea typeface="Century Gothic"/>
                <a:cs typeface="Century Gothic"/>
                <a:sym typeface="Century Gothic"/>
              </a:rPr>
              <a:t>20</a:t>
            </a:r>
            <a:r>
              <a:rPr b="1" baseline="30000" i="0" lang="en-GB" sz="1400" u="none" cap="none" strike="noStrike">
                <a:solidFill>
                  <a:schemeClr val="lt1"/>
                </a:solidFill>
                <a:latin typeface="Century Gothic"/>
                <a:ea typeface="Century Gothic"/>
                <a:cs typeface="Century Gothic"/>
                <a:sym typeface="Century Gothic"/>
              </a:rPr>
              <a:t>th</a:t>
            </a:r>
            <a:r>
              <a:rPr b="1" i="0" lang="en-GB" sz="1400" u="none" cap="none" strike="noStrike">
                <a:solidFill>
                  <a:schemeClr val="lt1"/>
                </a:solidFill>
                <a:latin typeface="Century Gothic"/>
                <a:ea typeface="Century Gothic"/>
                <a:cs typeface="Century Gothic"/>
                <a:sym typeface="Century Gothic"/>
              </a:rPr>
              <a:t> </a:t>
            </a:r>
            <a:r>
              <a:rPr b="1" i="0" lang="en-GB" sz="1400" u="none" cap="none" strike="noStrike">
                <a:solidFill>
                  <a:schemeClr val="lt1"/>
                </a:solidFill>
                <a:latin typeface="Century Gothic"/>
                <a:ea typeface="Century Gothic"/>
                <a:cs typeface="Century Gothic"/>
                <a:sym typeface="Century Gothic"/>
              </a:rPr>
              <a:t>November 2023</a:t>
            </a:r>
            <a:endParaRPr b="1"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par>
                                <p:cTn fill="hold" nodeType="withEffect" presetClass="entr" presetID="10" presetSubtype="0">
                                  <p:stCondLst>
                                    <p:cond delay="1000"/>
                                  </p:stCondLst>
                                  <p:childTnLst>
                                    <p:set>
                                      <p:cBhvr>
                                        <p:cTn dur="1" fill="hold">
                                          <p:stCondLst>
                                            <p:cond delay="0"/>
                                          </p:stCondLst>
                                        </p:cTn>
                                        <p:tgtEl>
                                          <p:spTgt spid="153">
                                            <p:txEl>
                                              <p:pRg end="0" st="0"/>
                                            </p:txEl>
                                          </p:spTgt>
                                        </p:tgtEl>
                                        <p:attrNameLst>
                                          <p:attrName>style.visibility</p:attrName>
                                        </p:attrNameLst>
                                      </p:cBhvr>
                                      <p:to>
                                        <p:strVal val="visible"/>
                                      </p:to>
                                    </p:set>
                                    <p:animEffect filter="fade" transition="in">
                                      <p:cBhvr>
                                        <p:cTn dur="1000"/>
                                        <p:tgtEl>
                                          <p:spTgt spid="153">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pic>
        <p:nvPicPr>
          <p:cNvPr id="266" name="Google Shape;266;g29c08ca16a1_0_29"/>
          <p:cNvPicPr preferRelativeResize="0"/>
          <p:nvPr/>
        </p:nvPicPr>
        <p:blipFill>
          <a:blip r:embed="rId3">
            <a:alphaModFix/>
          </a:blip>
          <a:stretch>
            <a:fillRect/>
          </a:stretch>
        </p:blipFill>
        <p:spPr>
          <a:xfrm>
            <a:off x="6148205" y="1111550"/>
            <a:ext cx="5621876" cy="3535066"/>
          </a:xfrm>
          <a:prstGeom prst="rect">
            <a:avLst/>
          </a:prstGeom>
          <a:noFill/>
          <a:ln cap="flat" cmpd="sng" w="19050">
            <a:solidFill>
              <a:schemeClr val="dk1"/>
            </a:solidFill>
            <a:prstDash val="solid"/>
            <a:round/>
            <a:headEnd len="sm" w="sm" type="none"/>
            <a:tailEnd len="sm" w="sm" type="none"/>
          </a:ln>
        </p:spPr>
      </p:pic>
      <p:sp>
        <p:nvSpPr>
          <p:cNvPr id="267" name="Google Shape;267;g29c08ca16a1_0_29"/>
          <p:cNvSpPr txBox="1"/>
          <p:nvPr/>
        </p:nvSpPr>
        <p:spPr>
          <a:xfrm>
            <a:off x="285195" y="646031"/>
            <a:ext cx="6142200" cy="647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Exploring Cycle Superhighways and Quietways</a:t>
            </a:r>
            <a:endParaRPr/>
          </a:p>
        </p:txBody>
      </p:sp>
      <p:sp>
        <p:nvSpPr>
          <p:cNvPr id="268" name="Google Shape;268;g29c08ca16a1_0_29"/>
          <p:cNvSpPr txBox="1"/>
          <p:nvPr/>
        </p:nvSpPr>
        <p:spPr>
          <a:xfrm>
            <a:off x="1464789" y="4640424"/>
            <a:ext cx="5459400" cy="565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lang="en-GB" sz="1600">
                <a:solidFill>
                  <a:schemeClr val="lt2"/>
                </a:solidFill>
                <a:latin typeface="Century Gothic"/>
                <a:ea typeface="Century Gothic"/>
                <a:cs typeface="Century Gothic"/>
                <a:sym typeface="Century Gothic"/>
              </a:rPr>
              <a:t>Total Cyclists per head vs </a:t>
            </a:r>
            <a:endParaRPr b="1" sz="1600">
              <a:solidFill>
                <a:schemeClr val="lt2"/>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lt2"/>
              </a:buClr>
              <a:buSzPts val="1800"/>
              <a:buFont typeface="Century Gothic"/>
              <a:buNone/>
            </a:pPr>
            <a:r>
              <a:rPr b="1" i="0" lang="en-GB" sz="1600" u="none" cap="none" strike="noStrike">
                <a:solidFill>
                  <a:schemeClr val="lt2"/>
                </a:solidFill>
                <a:latin typeface="Century Gothic"/>
                <a:ea typeface="Century Gothic"/>
                <a:cs typeface="Century Gothic"/>
                <a:sym typeface="Century Gothic"/>
              </a:rPr>
              <a:t>Cycle Superhighways sign count</a:t>
            </a:r>
            <a:endParaRPr b="1" i="0" sz="1600" u="none" cap="none" strike="noStrike">
              <a:solidFill>
                <a:schemeClr val="lt2"/>
              </a:solidFill>
              <a:latin typeface="Century Gothic"/>
              <a:ea typeface="Century Gothic"/>
              <a:cs typeface="Century Gothic"/>
              <a:sym typeface="Century Gothic"/>
            </a:endParaRPr>
          </a:p>
        </p:txBody>
      </p:sp>
      <p:sp>
        <p:nvSpPr>
          <p:cNvPr id="269" name="Google Shape;269;g29c08ca16a1_0_29"/>
          <p:cNvSpPr txBox="1"/>
          <p:nvPr/>
        </p:nvSpPr>
        <p:spPr>
          <a:xfrm>
            <a:off x="7519337" y="4640434"/>
            <a:ext cx="4358700" cy="779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lang="en-GB" sz="1600">
                <a:solidFill>
                  <a:schemeClr val="lt2"/>
                </a:solidFill>
                <a:latin typeface="Century Gothic"/>
                <a:ea typeface="Century Gothic"/>
                <a:cs typeface="Century Gothic"/>
                <a:sym typeface="Century Gothic"/>
              </a:rPr>
              <a:t>Total Cyclists per head vs </a:t>
            </a:r>
            <a:endParaRPr b="1" sz="1600">
              <a:solidFill>
                <a:schemeClr val="lt2"/>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lt2"/>
              </a:buClr>
              <a:buSzPts val="1800"/>
              <a:buFont typeface="Century Gothic"/>
              <a:buNone/>
            </a:pPr>
            <a:r>
              <a:rPr b="1" i="0" lang="en-GB" sz="1600" u="none" cap="none" strike="noStrike">
                <a:solidFill>
                  <a:schemeClr val="lt2"/>
                </a:solidFill>
                <a:latin typeface="Century Gothic"/>
                <a:ea typeface="Century Gothic"/>
                <a:cs typeface="Century Gothic"/>
                <a:sym typeface="Century Gothic"/>
              </a:rPr>
              <a:t>Cycle Quietway</a:t>
            </a:r>
            <a:r>
              <a:rPr b="1" lang="en-GB" sz="1600">
                <a:solidFill>
                  <a:schemeClr val="lt2"/>
                </a:solidFill>
                <a:latin typeface="Century Gothic"/>
                <a:ea typeface="Century Gothic"/>
                <a:cs typeface="Century Gothic"/>
                <a:sym typeface="Century Gothic"/>
              </a:rPr>
              <a:t>s sign count</a:t>
            </a:r>
            <a:endParaRPr b="1" i="0" sz="1600" u="none" cap="none" strike="noStrike">
              <a:solidFill>
                <a:schemeClr val="lt2"/>
              </a:solidFill>
              <a:latin typeface="Century Gothic"/>
              <a:ea typeface="Century Gothic"/>
              <a:cs typeface="Century Gothic"/>
              <a:sym typeface="Century Gothic"/>
            </a:endParaRPr>
          </a:p>
        </p:txBody>
      </p:sp>
      <p:sp>
        <p:nvSpPr>
          <p:cNvPr id="270" name="Google Shape;270;g29c08ca16a1_0_29"/>
          <p:cNvSpPr txBox="1"/>
          <p:nvPr>
            <p:ph type="title"/>
          </p:nvPr>
        </p:nvSpPr>
        <p:spPr>
          <a:xfrm>
            <a:off x="285196" y="132467"/>
            <a:ext cx="4734000" cy="626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Infrastructure Analysis</a:t>
            </a:r>
            <a:br>
              <a:rPr b="1" lang="en-GB"/>
            </a:br>
            <a:endParaRPr b="1"/>
          </a:p>
        </p:txBody>
      </p:sp>
      <p:sp>
        <p:nvSpPr>
          <p:cNvPr id="271" name="Google Shape;271;g29c08ca16a1_0_29"/>
          <p:cNvSpPr txBox="1"/>
          <p:nvPr/>
        </p:nvSpPr>
        <p:spPr>
          <a:xfrm>
            <a:off x="7004150" y="2072200"/>
            <a:ext cx="50325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000">
                <a:solidFill>
                  <a:schemeClr val="dk1"/>
                </a:solidFill>
                <a:latin typeface="Century Gothic"/>
                <a:ea typeface="Century Gothic"/>
                <a:cs typeface="Century Gothic"/>
                <a:sym typeface="Century Gothic"/>
              </a:rPr>
              <a:t>R</a:t>
            </a:r>
            <a:r>
              <a:rPr b="1" baseline="30000" lang="en-GB" sz="2000">
                <a:solidFill>
                  <a:schemeClr val="dk1"/>
                </a:solidFill>
                <a:latin typeface="Century Gothic"/>
                <a:ea typeface="Century Gothic"/>
                <a:cs typeface="Century Gothic"/>
                <a:sym typeface="Century Gothic"/>
              </a:rPr>
              <a:t>2</a:t>
            </a:r>
            <a:r>
              <a:rPr b="1" lang="en-GB" sz="2000">
                <a:solidFill>
                  <a:schemeClr val="dk1"/>
                </a:solidFill>
                <a:latin typeface="Century Gothic"/>
                <a:ea typeface="Century Gothic"/>
                <a:cs typeface="Century Gothic"/>
                <a:sym typeface="Century Gothic"/>
              </a:rPr>
              <a:t> = 0%</a:t>
            </a:r>
            <a:endParaRPr b="1" sz="2000">
              <a:solidFill>
                <a:schemeClr val="dk1"/>
              </a:solidFill>
              <a:latin typeface="Century Gothic"/>
              <a:ea typeface="Century Gothic"/>
              <a:cs typeface="Century Gothic"/>
              <a:sym typeface="Century Gothic"/>
            </a:endParaRPr>
          </a:p>
          <a:p>
            <a:pPr indent="0" lvl="0" marL="0" rtl="0" algn="l">
              <a:spcBef>
                <a:spcPts val="0"/>
              </a:spcBef>
              <a:spcAft>
                <a:spcPts val="0"/>
              </a:spcAft>
              <a:buNone/>
            </a:pPr>
            <a:r>
              <a:rPr b="1" lang="en-GB" sz="2000">
                <a:solidFill>
                  <a:schemeClr val="dk1"/>
                </a:solidFill>
                <a:latin typeface="Century Gothic"/>
                <a:ea typeface="Century Gothic"/>
                <a:cs typeface="Century Gothic"/>
                <a:sym typeface="Century Gothic"/>
              </a:rPr>
              <a:t>p-value = 0.954</a:t>
            </a:r>
            <a:endParaRPr b="1" sz="2000">
              <a:solidFill>
                <a:schemeClr val="dk1"/>
              </a:solidFill>
              <a:latin typeface="Century Gothic"/>
              <a:ea typeface="Century Gothic"/>
              <a:cs typeface="Century Gothic"/>
              <a:sym typeface="Century Gothic"/>
            </a:endParaRPr>
          </a:p>
        </p:txBody>
      </p:sp>
      <p:pic>
        <p:nvPicPr>
          <p:cNvPr id="272" name="Google Shape;272;g29c08ca16a1_0_29"/>
          <p:cNvPicPr preferRelativeResize="0"/>
          <p:nvPr/>
        </p:nvPicPr>
        <p:blipFill>
          <a:blip r:embed="rId4">
            <a:alphaModFix/>
          </a:blip>
          <a:stretch>
            <a:fillRect/>
          </a:stretch>
        </p:blipFill>
        <p:spPr>
          <a:xfrm>
            <a:off x="285202" y="1111538"/>
            <a:ext cx="5621873" cy="3560526"/>
          </a:xfrm>
          <a:prstGeom prst="rect">
            <a:avLst/>
          </a:prstGeom>
          <a:noFill/>
          <a:ln cap="flat" cmpd="sng" w="19050">
            <a:solidFill>
              <a:schemeClr val="dk1"/>
            </a:solidFill>
            <a:prstDash val="solid"/>
            <a:round/>
            <a:headEnd len="sm" w="sm" type="none"/>
            <a:tailEnd len="sm" w="sm" type="none"/>
          </a:ln>
        </p:spPr>
      </p:pic>
      <p:sp>
        <p:nvSpPr>
          <p:cNvPr id="273" name="Google Shape;273;g29c08ca16a1_0_29"/>
          <p:cNvSpPr txBox="1"/>
          <p:nvPr/>
        </p:nvSpPr>
        <p:spPr>
          <a:xfrm>
            <a:off x="966950" y="2072200"/>
            <a:ext cx="50325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000">
                <a:solidFill>
                  <a:schemeClr val="dk1"/>
                </a:solidFill>
                <a:latin typeface="Century Gothic"/>
                <a:ea typeface="Century Gothic"/>
                <a:cs typeface="Century Gothic"/>
                <a:sym typeface="Century Gothic"/>
              </a:rPr>
              <a:t>R</a:t>
            </a:r>
            <a:r>
              <a:rPr b="1" baseline="30000" lang="en-GB" sz="2000">
                <a:solidFill>
                  <a:schemeClr val="dk1"/>
                </a:solidFill>
                <a:latin typeface="Century Gothic"/>
                <a:ea typeface="Century Gothic"/>
                <a:cs typeface="Century Gothic"/>
                <a:sym typeface="Century Gothic"/>
              </a:rPr>
              <a:t>2</a:t>
            </a:r>
            <a:r>
              <a:rPr b="1" lang="en-GB" sz="2000">
                <a:solidFill>
                  <a:schemeClr val="dk1"/>
                </a:solidFill>
                <a:latin typeface="Century Gothic"/>
                <a:ea typeface="Century Gothic"/>
                <a:cs typeface="Century Gothic"/>
                <a:sym typeface="Century Gothic"/>
              </a:rPr>
              <a:t> = 0.9%</a:t>
            </a:r>
            <a:endParaRPr b="1" sz="2000">
              <a:solidFill>
                <a:schemeClr val="dk1"/>
              </a:solidFill>
              <a:latin typeface="Century Gothic"/>
              <a:ea typeface="Century Gothic"/>
              <a:cs typeface="Century Gothic"/>
              <a:sym typeface="Century Gothic"/>
            </a:endParaRPr>
          </a:p>
          <a:p>
            <a:pPr indent="0" lvl="0" marL="0" rtl="0" algn="l">
              <a:spcBef>
                <a:spcPts val="0"/>
              </a:spcBef>
              <a:spcAft>
                <a:spcPts val="0"/>
              </a:spcAft>
              <a:buNone/>
            </a:pPr>
            <a:r>
              <a:rPr b="1" lang="en-GB" sz="2000">
                <a:solidFill>
                  <a:schemeClr val="dk1"/>
                </a:solidFill>
                <a:latin typeface="Century Gothic"/>
                <a:ea typeface="Century Gothic"/>
                <a:cs typeface="Century Gothic"/>
                <a:sym typeface="Century Gothic"/>
              </a:rPr>
              <a:t>p-value = 0.724</a:t>
            </a:r>
            <a:endParaRPr b="1" sz="2000">
              <a:solidFill>
                <a:schemeClr val="dk1"/>
              </a:solidFill>
              <a:latin typeface="Century Gothic"/>
              <a:ea typeface="Century Gothic"/>
              <a:cs typeface="Century Gothic"/>
              <a:sym typeface="Century Gothic"/>
            </a:endParaRPr>
          </a:p>
        </p:txBody>
      </p:sp>
      <p:sp>
        <p:nvSpPr>
          <p:cNvPr id="274" name="Google Shape;274;g29c08ca16a1_0_29"/>
          <p:cNvSpPr txBox="1"/>
          <p:nvPr/>
        </p:nvSpPr>
        <p:spPr>
          <a:xfrm>
            <a:off x="379350" y="5365800"/>
            <a:ext cx="11005200" cy="1416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FFFFFF"/>
              </a:buClr>
              <a:buSzPts val="1600"/>
              <a:buFont typeface="Century Gothic"/>
              <a:buChar char="●"/>
            </a:pPr>
            <a:r>
              <a:rPr lang="en-GB" sz="1600">
                <a:solidFill>
                  <a:srgbClr val="FFFFFF"/>
                </a:solidFill>
                <a:latin typeface="Century Gothic"/>
                <a:ea typeface="Century Gothic"/>
                <a:cs typeface="Century Gothic"/>
                <a:sym typeface="Century Gothic"/>
              </a:rPr>
              <a:t>No correlation found</a:t>
            </a:r>
            <a:endParaRPr sz="1600">
              <a:solidFill>
                <a:srgbClr val="FFFFFF"/>
              </a:solidFill>
              <a:latin typeface="Century Gothic"/>
              <a:ea typeface="Century Gothic"/>
              <a:cs typeface="Century Gothic"/>
              <a:sym typeface="Century Gothic"/>
            </a:endParaRPr>
          </a:p>
          <a:p>
            <a:pPr indent="-330200" lvl="0" marL="457200" rtl="0" algn="l">
              <a:spcBef>
                <a:spcPts val="0"/>
              </a:spcBef>
              <a:spcAft>
                <a:spcPts val="0"/>
              </a:spcAft>
              <a:buClr>
                <a:srgbClr val="FFFFFF"/>
              </a:buClr>
              <a:buSzPts val="1600"/>
              <a:buFont typeface="Century Gothic"/>
              <a:buChar char="●"/>
            </a:pPr>
            <a:r>
              <a:rPr lang="en-GB" sz="1600">
                <a:solidFill>
                  <a:srgbClr val="FFFFFF"/>
                </a:solidFill>
                <a:latin typeface="Century Gothic"/>
                <a:ea typeface="Century Gothic"/>
                <a:cs typeface="Century Gothic"/>
                <a:sym typeface="Century Gothic"/>
              </a:rPr>
              <a:t>Presence in only around half of London boroughs</a:t>
            </a:r>
            <a:endParaRPr sz="1600">
              <a:solidFill>
                <a:srgbClr val="FFFFFF"/>
              </a:solidFill>
              <a:latin typeface="Century Gothic"/>
              <a:ea typeface="Century Gothic"/>
              <a:cs typeface="Century Gothic"/>
              <a:sym typeface="Century Gothic"/>
            </a:endParaRPr>
          </a:p>
          <a:p>
            <a:pPr indent="-330200" lvl="0" marL="457200" rtl="0" algn="l">
              <a:spcBef>
                <a:spcPts val="0"/>
              </a:spcBef>
              <a:spcAft>
                <a:spcPts val="0"/>
              </a:spcAft>
              <a:buClr>
                <a:srgbClr val="FFFFFF"/>
              </a:buClr>
              <a:buSzPts val="1600"/>
              <a:buFont typeface="Century Gothic"/>
              <a:buChar char="●"/>
            </a:pPr>
            <a:r>
              <a:rPr lang="en-GB" sz="1600">
                <a:solidFill>
                  <a:srgbClr val="FFFFFF"/>
                </a:solidFill>
                <a:latin typeface="Century Gothic"/>
                <a:ea typeface="Century Gothic"/>
                <a:cs typeface="Century Gothic"/>
                <a:sym typeface="Century Gothic"/>
              </a:rPr>
              <a:t>An evidence of infrastructure alone not necessarily leading to increased cycling</a:t>
            </a:r>
            <a:endParaRPr sz="1600">
              <a:solidFill>
                <a:srgbClr val="FFFFFF"/>
              </a:solidFill>
              <a:latin typeface="Century Gothic"/>
              <a:ea typeface="Century Gothic"/>
              <a:cs typeface="Century Gothic"/>
              <a:sym typeface="Century Gothic"/>
            </a:endParaRPr>
          </a:p>
          <a:p>
            <a:pPr indent="-330200" lvl="0" marL="457200" rtl="0" algn="l">
              <a:spcBef>
                <a:spcPts val="0"/>
              </a:spcBef>
              <a:spcAft>
                <a:spcPts val="0"/>
              </a:spcAft>
              <a:buClr>
                <a:srgbClr val="FFFFFF"/>
              </a:buClr>
              <a:buSzPts val="1600"/>
              <a:buFont typeface="Century Gothic"/>
              <a:buChar char="●"/>
            </a:pPr>
            <a:r>
              <a:rPr lang="en-GB" sz="1600">
                <a:solidFill>
                  <a:srgbClr val="FFFFFF"/>
                </a:solidFill>
                <a:latin typeface="Century Gothic"/>
                <a:ea typeface="Century Gothic"/>
                <a:cs typeface="Century Gothic"/>
                <a:sym typeface="Century Gothic"/>
              </a:rPr>
              <a:t>Relatively new to Londoners compared to Except Cycle signposts as one of the reasons (new hypothesis to investigate and test)</a:t>
            </a:r>
            <a:endParaRPr sz="1600">
              <a:solidFill>
                <a:srgbClr val="FFFFFF"/>
              </a:solidFill>
              <a:latin typeface="Century Gothic"/>
              <a:ea typeface="Century Gothic"/>
              <a:cs typeface="Century Gothic"/>
              <a:sym typeface="Century Gothic"/>
            </a:endParaRPr>
          </a:p>
        </p:txBody>
      </p:sp>
      <p:pic>
        <p:nvPicPr>
          <p:cNvPr id="275" name="Google Shape;275;g29c08ca16a1_0_29"/>
          <p:cNvPicPr preferRelativeResize="0"/>
          <p:nvPr/>
        </p:nvPicPr>
        <p:blipFill>
          <a:blip r:embed="rId5">
            <a:alphaModFix/>
          </a:blip>
          <a:stretch>
            <a:fillRect/>
          </a:stretch>
        </p:blipFill>
        <p:spPr>
          <a:xfrm>
            <a:off x="6427387" y="-3"/>
            <a:ext cx="1881518" cy="1061150"/>
          </a:xfrm>
          <a:prstGeom prst="rect">
            <a:avLst/>
          </a:prstGeom>
          <a:noFill/>
          <a:ln>
            <a:noFill/>
          </a:ln>
        </p:spPr>
      </p:pic>
      <p:pic>
        <p:nvPicPr>
          <p:cNvPr id="276" name="Google Shape;276;g29c08ca16a1_0_29"/>
          <p:cNvPicPr preferRelativeResize="0"/>
          <p:nvPr/>
        </p:nvPicPr>
        <p:blipFill>
          <a:blip r:embed="rId6">
            <a:alphaModFix/>
          </a:blip>
          <a:stretch>
            <a:fillRect/>
          </a:stretch>
        </p:blipFill>
        <p:spPr>
          <a:xfrm>
            <a:off x="8400825" y="1"/>
            <a:ext cx="1538425" cy="1061151"/>
          </a:xfrm>
          <a:prstGeom prst="rect">
            <a:avLst/>
          </a:prstGeom>
          <a:noFill/>
          <a:ln>
            <a:noFill/>
          </a:ln>
        </p:spPr>
      </p:pic>
      <p:sp>
        <p:nvSpPr>
          <p:cNvPr id="277" name="Google Shape;277;g29c08ca16a1_0_29"/>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1"/>
          <p:cNvSpPr txBox="1"/>
          <p:nvPr>
            <p:ph type="title"/>
          </p:nvPr>
        </p:nvSpPr>
        <p:spPr>
          <a:xfrm>
            <a:off x="285196" y="132467"/>
            <a:ext cx="4734066" cy="6264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Infrastructure Analysis</a:t>
            </a:r>
            <a:br>
              <a:rPr b="1" lang="en-GB"/>
            </a:br>
            <a:endParaRPr b="1"/>
          </a:p>
        </p:txBody>
      </p:sp>
      <p:sp>
        <p:nvSpPr>
          <p:cNvPr id="284" name="Google Shape;284;p31"/>
          <p:cNvSpPr txBox="1"/>
          <p:nvPr/>
        </p:nvSpPr>
        <p:spPr>
          <a:xfrm>
            <a:off x="285195" y="646031"/>
            <a:ext cx="6142111" cy="6469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Santander Cycling Uptake</a:t>
            </a:r>
            <a:endParaRPr/>
          </a:p>
        </p:txBody>
      </p:sp>
      <p:sp>
        <p:nvSpPr>
          <p:cNvPr id="285" name="Google Shape;285;p31"/>
          <p:cNvSpPr txBox="1"/>
          <p:nvPr/>
        </p:nvSpPr>
        <p:spPr>
          <a:xfrm>
            <a:off x="3331418" y="6223879"/>
            <a:ext cx="6191700" cy="565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Growth trajectory of Santander Cycling Uptake</a:t>
            </a:r>
            <a:endParaRPr/>
          </a:p>
        </p:txBody>
      </p:sp>
      <p:sp>
        <p:nvSpPr>
          <p:cNvPr id="286" name="Google Shape;286;p31"/>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pic>
        <p:nvPicPr>
          <p:cNvPr id="287" name="Google Shape;287;p31"/>
          <p:cNvPicPr preferRelativeResize="0"/>
          <p:nvPr/>
        </p:nvPicPr>
        <p:blipFill rotWithShape="1">
          <a:blip r:embed="rId3">
            <a:alphaModFix/>
          </a:blip>
          <a:srcRect b="1351" l="0" r="0" t="0"/>
          <a:stretch/>
        </p:blipFill>
        <p:spPr>
          <a:xfrm>
            <a:off x="2157625" y="1201950"/>
            <a:ext cx="7876725" cy="4930575"/>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29b1ab99b1a_0_13"/>
          <p:cNvSpPr txBox="1"/>
          <p:nvPr>
            <p:ph type="title"/>
          </p:nvPr>
        </p:nvSpPr>
        <p:spPr>
          <a:xfrm>
            <a:off x="285196" y="132467"/>
            <a:ext cx="4734000" cy="626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Demographic Analysis</a:t>
            </a:r>
            <a:br>
              <a:rPr b="1" lang="en-GB"/>
            </a:br>
            <a:endParaRPr b="1"/>
          </a:p>
        </p:txBody>
      </p:sp>
      <p:sp>
        <p:nvSpPr>
          <p:cNvPr id="294" name="Google Shape;294;g29b1ab99b1a_0_13"/>
          <p:cNvSpPr txBox="1"/>
          <p:nvPr/>
        </p:nvSpPr>
        <p:spPr>
          <a:xfrm>
            <a:off x="285195" y="646031"/>
            <a:ext cx="6142200" cy="647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Arial"/>
                <a:ea typeface="Arial"/>
                <a:cs typeface="Arial"/>
                <a:sym typeface="Arial"/>
              </a:rPr>
              <a:t>Gender Disparity in Cycling</a:t>
            </a:r>
            <a:endParaRPr b="1" i="0" sz="2000" u="none" cap="none" strike="noStrike">
              <a:solidFill>
                <a:schemeClr val="lt2"/>
              </a:solidFill>
              <a:latin typeface="Century Gothic"/>
              <a:ea typeface="Century Gothic"/>
              <a:cs typeface="Century Gothic"/>
              <a:sym typeface="Century Gothic"/>
            </a:endParaRPr>
          </a:p>
        </p:txBody>
      </p:sp>
      <p:sp>
        <p:nvSpPr>
          <p:cNvPr id="295" name="Google Shape;295;g29b1ab99b1a_0_13"/>
          <p:cNvSpPr txBox="1"/>
          <p:nvPr/>
        </p:nvSpPr>
        <p:spPr>
          <a:xfrm>
            <a:off x="2846550" y="6065575"/>
            <a:ext cx="6681600" cy="411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Female vs Male </a:t>
            </a:r>
            <a:r>
              <a:rPr b="1" lang="en-GB" sz="2000">
                <a:solidFill>
                  <a:schemeClr val="lt2"/>
                </a:solidFill>
                <a:latin typeface="Century Gothic"/>
                <a:ea typeface="Century Gothic"/>
                <a:cs typeface="Century Gothic"/>
                <a:sym typeface="Century Gothic"/>
              </a:rPr>
              <a:t>Population Count </a:t>
            </a:r>
            <a:r>
              <a:rPr b="1" i="0" lang="en-GB" sz="2000" u="none" cap="none" strike="noStrike">
                <a:solidFill>
                  <a:schemeClr val="lt2"/>
                </a:solidFill>
                <a:latin typeface="Century Gothic"/>
                <a:ea typeface="Century Gothic"/>
                <a:cs typeface="Century Gothic"/>
                <a:sym typeface="Century Gothic"/>
              </a:rPr>
              <a:t>in London - 2021</a:t>
            </a:r>
            <a:r>
              <a:rPr b="1" baseline="30000" lang="en-GB" sz="1800">
                <a:solidFill>
                  <a:schemeClr val="lt1"/>
                </a:solidFill>
                <a:latin typeface="Century Gothic"/>
                <a:ea typeface="Century Gothic"/>
                <a:cs typeface="Century Gothic"/>
                <a:sym typeface="Century Gothic"/>
              </a:rPr>
              <a:t>[4]</a:t>
            </a:r>
            <a:endParaRPr b="1"/>
          </a:p>
        </p:txBody>
      </p:sp>
      <p:sp>
        <p:nvSpPr>
          <p:cNvPr id="296" name="Google Shape;296;g29b1ab99b1a_0_13"/>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pic>
        <p:nvPicPr>
          <p:cNvPr id="297" name="Google Shape;297;g29b1ab99b1a_0_13"/>
          <p:cNvPicPr preferRelativeResize="0"/>
          <p:nvPr/>
        </p:nvPicPr>
        <p:blipFill>
          <a:blip r:embed="rId3">
            <a:alphaModFix/>
          </a:blip>
          <a:stretch>
            <a:fillRect/>
          </a:stretch>
        </p:blipFill>
        <p:spPr>
          <a:xfrm>
            <a:off x="2514600" y="1293131"/>
            <a:ext cx="7162800" cy="4362450"/>
          </a:xfrm>
          <a:prstGeom prst="rect">
            <a:avLst/>
          </a:prstGeom>
          <a:noFill/>
          <a:ln cap="flat" cmpd="sng" w="28575">
            <a:solidFill>
              <a:schemeClr val="dk1"/>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3"/>
          <p:cNvSpPr txBox="1"/>
          <p:nvPr>
            <p:ph type="title"/>
          </p:nvPr>
        </p:nvSpPr>
        <p:spPr>
          <a:xfrm>
            <a:off x="285196" y="132467"/>
            <a:ext cx="4734066" cy="6264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Demographic Analysis</a:t>
            </a:r>
            <a:br>
              <a:rPr b="1" lang="en-GB"/>
            </a:br>
            <a:endParaRPr b="1"/>
          </a:p>
        </p:txBody>
      </p:sp>
      <p:sp>
        <p:nvSpPr>
          <p:cNvPr id="304" name="Google Shape;304;p33"/>
          <p:cNvSpPr txBox="1"/>
          <p:nvPr/>
        </p:nvSpPr>
        <p:spPr>
          <a:xfrm>
            <a:off x="285195" y="646031"/>
            <a:ext cx="6142111" cy="6469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Arial"/>
                <a:ea typeface="Arial"/>
                <a:cs typeface="Arial"/>
                <a:sym typeface="Arial"/>
              </a:rPr>
              <a:t>Gender Disparity in Cycling</a:t>
            </a:r>
            <a:endParaRPr b="1" i="0" sz="2000" u="none" cap="none" strike="noStrike">
              <a:solidFill>
                <a:schemeClr val="lt2"/>
              </a:solidFill>
              <a:latin typeface="Century Gothic"/>
              <a:ea typeface="Century Gothic"/>
              <a:cs typeface="Century Gothic"/>
              <a:sym typeface="Century Gothic"/>
            </a:endParaRPr>
          </a:p>
        </p:txBody>
      </p:sp>
      <p:sp>
        <p:nvSpPr>
          <p:cNvPr id="305" name="Google Shape;305;p33"/>
          <p:cNvSpPr txBox="1"/>
          <p:nvPr/>
        </p:nvSpPr>
        <p:spPr>
          <a:xfrm>
            <a:off x="3237888" y="6065575"/>
            <a:ext cx="5716200" cy="411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Number of Female vs Male cyclists in London</a:t>
            </a:r>
            <a:endParaRPr/>
          </a:p>
        </p:txBody>
      </p:sp>
      <p:pic>
        <p:nvPicPr>
          <p:cNvPr id="306" name="Google Shape;306;p33"/>
          <p:cNvPicPr preferRelativeResize="0"/>
          <p:nvPr/>
        </p:nvPicPr>
        <p:blipFill rotWithShape="1">
          <a:blip r:embed="rId3">
            <a:alphaModFix/>
          </a:blip>
          <a:srcRect b="0" l="0" r="0" t="0"/>
          <a:stretch/>
        </p:blipFill>
        <p:spPr>
          <a:xfrm>
            <a:off x="2199952" y="1293000"/>
            <a:ext cx="7792077" cy="4596099"/>
          </a:xfrm>
          <a:prstGeom prst="rect">
            <a:avLst/>
          </a:prstGeom>
          <a:noFill/>
          <a:ln cap="flat" cmpd="sng" w="28575">
            <a:solidFill>
              <a:schemeClr val="dk1"/>
            </a:solidFill>
            <a:prstDash val="solid"/>
            <a:round/>
            <a:headEnd len="sm" w="sm" type="none"/>
            <a:tailEnd len="sm" w="sm" type="none"/>
          </a:ln>
        </p:spPr>
      </p:pic>
      <p:sp>
        <p:nvSpPr>
          <p:cNvPr id="307" name="Google Shape;307;p33"/>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4"/>
          <p:cNvSpPr txBox="1"/>
          <p:nvPr>
            <p:ph type="title"/>
          </p:nvPr>
        </p:nvSpPr>
        <p:spPr>
          <a:xfrm>
            <a:off x="285196" y="132467"/>
            <a:ext cx="4734066" cy="6264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Demographic Analysis</a:t>
            </a:r>
            <a:br>
              <a:rPr b="1" lang="en-GB"/>
            </a:br>
            <a:endParaRPr b="1"/>
          </a:p>
        </p:txBody>
      </p:sp>
      <p:sp>
        <p:nvSpPr>
          <p:cNvPr id="314" name="Google Shape;314;p34"/>
          <p:cNvSpPr txBox="1"/>
          <p:nvPr/>
        </p:nvSpPr>
        <p:spPr>
          <a:xfrm>
            <a:off x="285196" y="646031"/>
            <a:ext cx="4563029" cy="42076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Arial"/>
                <a:ea typeface="Arial"/>
                <a:cs typeface="Arial"/>
                <a:sym typeface="Arial"/>
              </a:rPr>
              <a:t>Gender Distribution Across Time Periods</a:t>
            </a:r>
            <a:endParaRPr b="1" i="0" sz="2000" u="none" cap="none" strike="noStrike">
              <a:solidFill>
                <a:schemeClr val="lt2"/>
              </a:solidFill>
              <a:latin typeface="Century Gothic"/>
              <a:ea typeface="Century Gothic"/>
              <a:cs typeface="Century Gothic"/>
              <a:sym typeface="Century Gothic"/>
            </a:endParaRPr>
          </a:p>
        </p:txBody>
      </p:sp>
      <p:graphicFrame>
        <p:nvGraphicFramePr>
          <p:cNvPr id="315" name="Google Shape;315;p34"/>
          <p:cNvGraphicFramePr/>
          <p:nvPr/>
        </p:nvGraphicFramePr>
        <p:xfrm>
          <a:off x="383750" y="2680766"/>
          <a:ext cx="3000000" cy="3000000"/>
        </p:xfrm>
        <a:graphic>
          <a:graphicData uri="http://schemas.openxmlformats.org/drawingml/2006/table">
            <a:tbl>
              <a:tblPr>
                <a:noFill/>
                <a:tableStyleId>{65A327B7-2662-4EC7-B43F-5BA43C6D274E}</a:tableStyleId>
              </a:tblPr>
              <a:tblGrid>
                <a:gridCol w="1928775"/>
                <a:gridCol w="2977550"/>
              </a:tblGrid>
              <a:tr h="390525">
                <a:tc>
                  <a:txBody>
                    <a:bodyPr/>
                    <a:lstStyle/>
                    <a:p>
                      <a:pPr indent="0" lvl="0" marL="89999" marR="0" rtl="0" algn="l">
                        <a:lnSpc>
                          <a:spcPct val="115000"/>
                        </a:lnSpc>
                        <a:spcBef>
                          <a:spcPts val="0"/>
                        </a:spcBef>
                        <a:spcAft>
                          <a:spcPts val="0"/>
                        </a:spcAft>
                        <a:buClr>
                          <a:srgbClr val="000000"/>
                        </a:buClr>
                        <a:buSzPts val="1100"/>
                        <a:buFont typeface="Arial"/>
                        <a:buNone/>
                      </a:pPr>
                      <a:r>
                        <a:rPr b="1" lang="en-GB" sz="1100" u="sng" cap="none" strike="noStrike">
                          <a:solidFill>
                            <a:schemeClr val="dk1"/>
                          </a:solidFill>
                          <a:latin typeface="Century Gothic"/>
                          <a:ea typeface="Century Gothic"/>
                          <a:cs typeface="Century Gothic"/>
                          <a:sym typeface="Century Gothic"/>
                        </a:rPr>
                        <a:t>TIME PERIOD</a:t>
                      </a:r>
                      <a:endParaRPr b="1" sz="1100" u="sng" cap="none" strike="noStrike">
                        <a:solidFill>
                          <a:schemeClr val="dk1"/>
                        </a:solidFill>
                        <a:latin typeface="Century Gothic"/>
                        <a:ea typeface="Century Gothic"/>
                        <a:cs typeface="Century Gothic"/>
                        <a:sym typeface="Century Gothic"/>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rgbClr val="000000"/>
                        </a:buClr>
                        <a:buSzPts val="1100"/>
                        <a:buFont typeface="Arial"/>
                        <a:buNone/>
                      </a:pPr>
                      <a:r>
                        <a:rPr b="1" lang="en-GB" sz="1100" u="sng" cap="none" strike="noStrike">
                          <a:solidFill>
                            <a:schemeClr val="dk1"/>
                          </a:solidFill>
                          <a:latin typeface="Century Gothic"/>
                          <a:ea typeface="Century Gothic"/>
                          <a:cs typeface="Century Gothic"/>
                          <a:sym typeface="Century Gothic"/>
                        </a:rPr>
                        <a:t>WOMEN LIKELIHOOD TO CYCLE VS MEN</a:t>
                      </a:r>
                      <a:endParaRPr b="1" sz="1100" u="sng" cap="none" strike="noStrike">
                        <a:solidFill>
                          <a:schemeClr val="dk1"/>
                        </a:solidFill>
                        <a:latin typeface="Century Gothic"/>
                        <a:ea typeface="Century Gothic"/>
                        <a:cs typeface="Century Gothic"/>
                        <a:sym typeface="Century Gothic"/>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400000">
                <a:tc>
                  <a:txBody>
                    <a:bodyPr/>
                    <a:lstStyle/>
                    <a:p>
                      <a:pPr indent="0" lvl="0" marL="89999" marR="60498" rtl="0" algn="l">
                        <a:lnSpc>
                          <a:spcPct val="115000"/>
                        </a:lnSpc>
                        <a:spcBef>
                          <a:spcPts val="0"/>
                        </a:spcBef>
                        <a:spcAft>
                          <a:spcPts val="0"/>
                        </a:spcAft>
                        <a:buClr>
                          <a:schemeClr val="dk1"/>
                        </a:buClr>
                        <a:buSzPts val="1100"/>
                        <a:buFont typeface="Arial"/>
                        <a:buNone/>
                      </a:pPr>
                      <a:r>
                        <a:rPr b="1" lang="en-GB" sz="1100" u="none" cap="none" strike="noStrike">
                          <a:solidFill>
                            <a:schemeClr val="dk1"/>
                          </a:solidFill>
                          <a:latin typeface="Century Gothic"/>
                          <a:ea typeface="Century Gothic"/>
                          <a:cs typeface="Century Gothic"/>
                          <a:sym typeface="Century Gothic"/>
                        </a:rPr>
                        <a:t>Early Morning</a:t>
                      </a:r>
                      <a:endParaRPr b="1" sz="1100" u="none" cap="none" strike="noStrike">
                        <a:solidFill>
                          <a:schemeClr val="dk1"/>
                        </a:solidFill>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n-GB" sz="1100" u="none" cap="none" strike="noStrike">
                          <a:solidFill>
                            <a:srgbClr val="FF0000"/>
                          </a:solidFill>
                          <a:latin typeface="Century Gothic"/>
                          <a:ea typeface="Century Gothic"/>
                          <a:cs typeface="Century Gothic"/>
                          <a:sym typeface="Century Gothic"/>
                        </a:rPr>
                        <a:t>-2.59%</a:t>
                      </a:r>
                      <a:endParaRPr b="1" sz="1100" u="none" cap="none" strike="noStrike">
                        <a:solidFill>
                          <a:srgbClr val="FF0000"/>
                        </a:solidFill>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400000">
                <a:tc>
                  <a:txBody>
                    <a:bodyPr/>
                    <a:lstStyle/>
                    <a:p>
                      <a:pPr indent="0" lvl="0" marL="89999" marR="0" rtl="0" algn="l">
                        <a:lnSpc>
                          <a:spcPct val="115000"/>
                        </a:lnSpc>
                        <a:spcBef>
                          <a:spcPts val="0"/>
                        </a:spcBef>
                        <a:spcAft>
                          <a:spcPts val="0"/>
                        </a:spcAft>
                        <a:buClr>
                          <a:schemeClr val="dk1"/>
                        </a:buClr>
                        <a:buSzPts val="1100"/>
                        <a:buFont typeface="Arial"/>
                        <a:buNone/>
                      </a:pPr>
                      <a:r>
                        <a:rPr b="1" lang="en-GB" sz="1100" u="none" cap="none" strike="noStrike">
                          <a:solidFill>
                            <a:schemeClr val="dk1"/>
                          </a:solidFill>
                          <a:latin typeface="Century Gothic"/>
                          <a:ea typeface="Century Gothic"/>
                          <a:cs typeface="Century Gothic"/>
                          <a:sym typeface="Century Gothic"/>
                        </a:rPr>
                        <a:t>AM Peak</a:t>
                      </a:r>
                      <a:endParaRPr b="1" sz="1100" u="none" cap="none" strike="noStrike">
                        <a:solidFill>
                          <a:schemeClr val="dk1"/>
                        </a:solidFill>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n-GB" sz="1100" u="none" cap="none" strike="noStrike">
                          <a:solidFill>
                            <a:srgbClr val="00B050"/>
                          </a:solidFill>
                          <a:latin typeface="Century Gothic"/>
                          <a:ea typeface="Century Gothic"/>
                          <a:cs typeface="Century Gothic"/>
                          <a:sym typeface="Century Gothic"/>
                        </a:rPr>
                        <a:t>+2.69%</a:t>
                      </a:r>
                      <a:endParaRPr b="1" sz="1100" u="none" cap="none" strike="noStrike">
                        <a:solidFill>
                          <a:srgbClr val="00B050"/>
                        </a:solidFill>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400000">
                <a:tc>
                  <a:txBody>
                    <a:bodyPr/>
                    <a:lstStyle/>
                    <a:p>
                      <a:pPr indent="0" lvl="0" marL="89999" marR="0" rtl="0" algn="l">
                        <a:lnSpc>
                          <a:spcPct val="115000"/>
                        </a:lnSpc>
                        <a:spcBef>
                          <a:spcPts val="0"/>
                        </a:spcBef>
                        <a:spcAft>
                          <a:spcPts val="0"/>
                        </a:spcAft>
                        <a:buClr>
                          <a:schemeClr val="dk1"/>
                        </a:buClr>
                        <a:buSzPts val="1100"/>
                        <a:buFont typeface="Arial"/>
                        <a:buNone/>
                      </a:pPr>
                      <a:r>
                        <a:rPr b="1" lang="en-GB" sz="1100" u="none" cap="none" strike="noStrike">
                          <a:solidFill>
                            <a:schemeClr val="dk1"/>
                          </a:solidFill>
                          <a:latin typeface="Century Gothic"/>
                          <a:ea typeface="Century Gothic"/>
                          <a:cs typeface="Century Gothic"/>
                          <a:sym typeface="Century Gothic"/>
                        </a:rPr>
                        <a:t>Inter Peak</a:t>
                      </a:r>
                      <a:endParaRPr b="1" sz="1100" u="none" cap="none" strike="noStrike">
                        <a:solidFill>
                          <a:schemeClr val="dk1"/>
                        </a:solidFill>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n-GB" sz="1100" u="none" cap="none" strike="noStrike">
                          <a:solidFill>
                            <a:srgbClr val="00B050"/>
                          </a:solidFill>
                          <a:latin typeface="Century Gothic"/>
                          <a:ea typeface="Century Gothic"/>
                          <a:cs typeface="Century Gothic"/>
                          <a:sym typeface="Century Gothic"/>
                        </a:rPr>
                        <a:t>+5.35%</a:t>
                      </a:r>
                      <a:endParaRPr b="1" sz="1100" u="none" cap="none" strike="noStrike">
                        <a:solidFill>
                          <a:srgbClr val="00B050"/>
                        </a:solidFill>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400000">
                <a:tc>
                  <a:txBody>
                    <a:bodyPr/>
                    <a:lstStyle/>
                    <a:p>
                      <a:pPr indent="0" lvl="0" marL="89999" marR="0" rtl="0" algn="l">
                        <a:lnSpc>
                          <a:spcPct val="115000"/>
                        </a:lnSpc>
                        <a:spcBef>
                          <a:spcPts val="0"/>
                        </a:spcBef>
                        <a:spcAft>
                          <a:spcPts val="0"/>
                        </a:spcAft>
                        <a:buClr>
                          <a:schemeClr val="dk1"/>
                        </a:buClr>
                        <a:buSzPts val="1100"/>
                        <a:buFont typeface="Arial"/>
                        <a:buNone/>
                      </a:pPr>
                      <a:r>
                        <a:rPr b="1" lang="en-GB" sz="1100" u="none" cap="none" strike="noStrike">
                          <a:solidFill>
                            <a:schemeClr val="dk1"/>
                          </a:solidFill>
                          <a:latin typeface="Century Gothic"/>
                          <a:ea typeface="Century Gothic"/>
                          <a:cs typeface="Century Gothic"/>
                          <a:sym typeface="Century Gothic"/>
                        </a:rPr>
                        <a:t>PM Peak</a:t>
                      </a:r>
                      <a:endParaRPr b="1" sz="1100" u="none" cap="none" strike="noStrike">
                        <a:solidFill>
                          <a:schemeClr val="dk1"/>
                        </a:solidFill>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n-GB" sz="1100" u="none" cap="none" strike="noStrike">
                          <a:solidFill>
                            <a:srgbClr val="FF0000"/>
                          </a:solidFill>
                          <a:latin typeface="Century Gothic"/>
                          <a:ea typeface="Century Gothic"/>
                          <a:cs typeface="Century Gothic"/>
                          <a:sym typeface="Century Gothic"/>
                        </a:rPr>
                        <a:t>-1.54%</a:t>
                      </a:r>
                      <a:endParaRPr b="1" sz="1100" u="none" cap="none" strike="noStrike">
                        <a:solidFill>
                          <a:srgbClr val="FF0000"/>
                        </a:solidFill>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r h="385375">
                <a:tc>
                  <a:txBody>
                    <a:bodyPr/>
                    <a:lstStyle/>
                    <a:p>
                      <a:pPr indent="0" lvl="0" marL="89999" marR="0" rtl="0" algn="l">
                        <a:lnSpc>
                          <a:spcPct val="115000"/>
                        </a:lnSpc>
                        <a:spcBef>
                          <a:spcPts val="0"/>
                        </a:spcBef>
                        <a:spcAft>
                          <a:spcPts val="0"/>
                        </a:spcAft>
                        <a:buClr>
                          <a:schemeClr val="dk1"/>
                        </a:buClr>
                        <a:buSzPts val="1100"/>
                        <a:buFont typeface="Arial"/>
                        <a:buNone/>
                      </a:pPr>
                      <a:r>
                        <a:rPr b="1" lang="en-GB" sz="1100" u="none" cap="none" strike="noStrike">
                          <a:solidFill>
                            <a:schemeClr val="dk1"/>
                          </a:solidFill>
                          <a:latin typeface="Century Gothic"/>
                          <a:ea typeface="Century Gothic"/>
                          <a:cs typeface="Century Gothic"/>
                          <a:sym typeface="Century Gothic"/>
                        </a:rPr>
                        <a:t>Evening</a:t>
                      </a:r>
                      <a:endParaRPr b="1" sz="1100" u="none" cap="none" strike="noStrike">
                        <a:solidFill>
                          <a:schemeClr val="dk1"/>
                        </a:solidFill>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c>
                  <a:txBody>
                    <a:bodyPr/>
                    <a:lstStyle/>
                    <a:p>
                      <a:pPr indent="0" lvl="0" marL="0" marR="0" rtl="0" algn="ctr">
                        <a:lnSpc>
                          <a:spcPct val="115000"/>
                        </a:lnSpc>
                        <a:spcBef>
                          <a:spcPts val="0"/>
                        </a:spcBef>
                        <a:spcAft>
                          <a:spcPts val="0"/>
                        </a:spcAft>
                        <a:buClr>
                          <a:schemeClr val="dk1"/>
                        </a:buClr>
                        <a:buSzPts val="1100"/>
                        <a:buFont typeface="Arial"/>
                        <a:buNone/>
                      </a:pPr>
                      <a:r>
                        <a:rPr b="1" lang="en-GB" sz="1100" u="none" cap="none" strike="noStrike">
                          <a:solidFill>
                            <a:srgbClr val="FF0000"/>
                          </a:solidFill>
                          <a:latin typeface="Century Gothic"/>
                          <a:ea typeface="Century Gothic"/>
                          <a:cs typeface="Century Gothic"/>
                          <a:sym typeface="Century Gothic"/>
                        </a:rPr>
                        <a:t>-3.91%</a:t>
                      </a:r>
                      <a:endParaRPr b="1" sz="1100" u="none" cap="none" strike="noStrike">
                        <a:solidFill>
                          <a:srgbClr val="FF0000"/>
                        </a:solidFill>
                      </a:endParaRPr>
                    </a:p>
                  </a:txBody>
                  <a:tcPr marT="91425" marB="91425" marR="91425" marL="914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chemeClr val="lt1"/>
                    </a:solidFill>
                  </a:tcPr>
                </a:tc>
              </a:tr>
            </a:tbl>
          </a:graphicData>
        </a:graphic>
      </p:graphicFrame>
      <p:sp>
        <p:nvSpPr>
          <p:cNvPr id="316" name="Google Shape;316;p34"/>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pic>
        <p:nvPicPr>
          <p:cNvPr id="317" name="Google Shape;317;p34"/>
          <p:cNvPicPr preferRelativeResize="0"/>
          <p:nvPr/>
        </p:nvPicPr>
        <p:blipFill rotWithShape="1">
          <a:blip r:embed="rId3">
            <a:alphaModFix/>
          </a:blip>
          <a:srcRect b="3034" l="0" r="16086" t="0"/>
          <a:stretch/>
        </p:blipFill>
        <p:spPr>
          <a:xfrm>
            <a:off x="6130200" y="1066800"/>
            <a:ext cx="5724526" cy="56038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g29cc9116608_0_0"/>
          <p:cNvSpPr txBox="1"/>
          <p:nvPr>
            <p:ph idx="1" type="body"/>
          </p:nvPr>
        </p:nvSpPr>
        <p:spPr>
          <a:xfrm>
            <a:off x="7373300" y="1493325"/>
            <a:ext cx="4278300" cy="40587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Char char="►"/>
            </a:pPr>
            <a:r>
              <a:rPr lang="en-GB"/>
              <a:t>TfL 2021 Report : </a:t>
            </a:r>
            <a:endParaRPr/>
          </a:p>
          <a:p>
            <a:pPr indent="0" lvl="0" marL="457200" rtl="0" algn="l">
              <a:spcBef>
                <a:spcPts val="1000"/>
              </a:spcBef>
              <a:spcAft>
                <a:spcPts val="0"/>
              </a:spcAft>
              <a:buNone/>
            </a:pPr>
            <a:r>
              <a:rPr lang="en-GB"/>
              <a:t>“</a:t>
            </a:r>
            <a:r>
              <a:rPr lang="en-GB"/>
              <a:t>Cycling Potential in London’s Diverse Communities”</a:t>
            </a:r>
            <a:endParaRPr/>
          </a:p>
          <a:p>
            <a:pPr indent="-320040" lvl="0" marL="457200" rtl="0" algn="l">
              <a:spcBef>
                <a:spcPts val="1000"/>
              </a:spcBef>
              <a:spcAft>
                <a:spcPts val="0"/>
              </a:spcAft>
              <a:buSzPts val="1440"/>
              <a:buChar char="►"/>
            </a:pPr>
            <a:r>
              <a:rPr lang="en-GB"/>
              <a:t>Found Road Safety and Personal Safety greatest barriers to cycling uptake</a:t>
            </a:r>
            <a:endParaRPr/>
          </a:p>
          <a:p>
            <a:pPr indent="-339090" lvl="0" marL="457200" rtl="0" algn="l">
              <a:spcBef>
                <a:spcPts val="0"/>
              </a:spcBef>
              <a:spcAft>
                <a:spcPts val="0"/>
              </a:spcAft>
              <a:buSzPts val="1740"/>
              <a:buChar char="►"/>
            </a:pPr>
            <a:r>
              <a:rPr b="1" lang="en-GB" sz="2300"/>
              <a:t>Personal Safety - greatest barrier to women, Asian and mixed ethnicity people. </a:t>
            </a:r>
            <a:r>
              <a:rPr baseline="30000" lang="en-GB" sz="1800"/>
              <a:t>[6]</a:t>
            </a:r>
            <a:endParaRPr b="1" sz="2300"/>
          </a:p>
        </p:txBody>
      </p:sp>
      <p:sp>
        <p:nvSpPr>
          <p:cNvPr id="324" name="Google Shape;324;g29cc9116608_0_0"/>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pic>
        <p:nvPicPr>
          <p:cNvPr id="325" name="Google Shape;325;g29cc9116608_0_0"/>
          <p:cNvPicPr preferRelativeResize="0"/>
          <p:nvPr/>
        </p:nvPicPr>
        <p:blipFill>
          <a:blip r:embed="rId3">
            <a:alphaModFix/>
          </a:blip>
          <a:stretch>
            <a:fillRect/>
          </a:stretch>
        </p:blipFill>
        <p:spPr>
          <a:xfrm>
            <a:off x="0" y="-6"/>
            <a:ext cx="7011325" cy="6858001"/>
          </a:xfrm>
          <a:prstGeom prst="rect">
            <a:avLst/>
          </a:prstGeom>
          <a:noFill/>
          <a:ln>
            <a:noFill/>
          </a:ln>
        </p:spPr>
      </p:pic>
      <p:sp>
        <p:nvSpPr>
          <p:cNvPr id="326" name="Google Shape;326;g29cc9116608_0_0"/>
          <p:cNvSpPr txBox="1"/>
          <p:nvPr/>
        </p:nvSpPr>
        <p:spPr>
          <a:xfrm>
            <a:off x="7011325" y="0"/>
            <a:ext cx="2389200" cy="4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aseline="30000" lang="en-GB" sz="1800">
                <a:solidFill>
                  <a:schemeClr val="lt1"/>
                </a:solidFill>
                <a:latin typeface="Century Gothic"/>
                <a:ea typeface="Century Gothic"/>
                <a:cs typeface="Century Gothic"/>
                <a:sym typeface="Century Gothic"/>
              </a:rPr>
              <a:t>Image Source: [5]</a:t>
            </a:r>
            <a:endParaRPr baseline="30000" sz="1800">
              <a:solidFill>
                <a:schemeClr val="lt1"/>
              </a:solidFill>
              <a:latin typeface="Century Gothic"/>
              <a:ea typeface="Century Gothic"/>
              <a:cs typeface="Century Gothic"/>
              <a:sym typeface="Century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graphicFrame>
        <p:nvGraphicFramePr>
          <p:cNvPr id="332" name="Google Shape;332;g29b1ab99b1a_0_21"/>
          <p:cNvGraphicFramePr/>
          <p:nvPr/>
        </p:nvGraphicFramePr>
        <p:xfrm>
          <a:off x="2325146" y="673247"/>
          <a:ext cx="3000000" cy="3000000"/>
        </p:xfrm>
        <a:graphic>
          <a:graphicData uri="http://schemas.openxmlformats.org/drawingml/2006/table">
            <a:tbl>
              <a:tblPr bandRow="1" firstRow="1">
                <a:noFill/>
                <a:tableStyleId>{8FB00F65-7CAD-47C6-ADDF-3E19B10A3F16}</a:tableStyleId>
              </a:tblPr>
              <a:tblGrid>
                <a:gridCol w="3569150"/>
                <a:gridCol w="3569150"/>
              </a:tblGrid>
              <a:tr h="950025">
                <a:tc>
                  <a:txBody>
                    <a:bodyPr/>
                    <a:lstStyle/>
                    <a:p>
                      <a:pPr indent="0" lvl="0" marL="0" marR="0" rtl="0" algn="ctr">
                        <a:lnSpc>
                          <a:spcPct val="100000"/>
                        </a:lnSpc>
                        <a:spcBef>
                          <a:spcPts val="0"/>
                        </a:spcBef>
                        <a:spcAft>
                          <a:spcPts val="0"/>
                        </a:spcAft>
                        <a:buClr>
                          <a:srgbClr val="000000"/>
                        </a:buClr>
                        <a:buSzPts val="1600"/>
                        <a:buFont typeface="Arial"/>
                        <a:buNone/>
                      </a:pPr>
                      <a:r>
                        <a:rPr lang="en-GB" sz="1600" u="none" cap="none" strike="noStrike"/>
                        <a:t>Recommendations</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GB" sz="1600" u="none" cap="none" strike="noStrike"/>
                        <a:t>How to Measure Success</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16550">
                <a:tc>
                  <a:txBody>
                    <a:bodyPr/>
                    <a:lstStyle/>
                    <a:p>
                      <a:pPr indent="0" lvl="0" marL="0" marR="0" rtl="0" algn="ctr">
                        <a:lnSpc>
                          <a:spcPct val="100000"/>
                        </a:lnSpc>
                        <a:spcBef>
                          <a:spcPts val="0"/>
                        </a:spcBef>
                        <a:spcAft>
                          <a:spcPts val="0"/>
                        </a:spcAft>
                        <a:buClr>
                          <a:srgbClr val="000000"/>
                        </a:buClr>
                        <a:buSzPts val="1400"/>
                        <a:buFont typeface="Arial"/>
                        <a:buNone/>
                      </a:pPr>
                      <a:r>
                        <a:rPr b="1" lang="en-GB" sz="1500" u="none" cap="none" strike="noStrike"/>
                        <a:t>Implement </a:t>
                      </a:r>
                      <a:r>
                        <a:rPr b="1" lang="en-GB" sz="1500" u="none" cap="none" strike="noStrike"/>
                        <a:t>safety alarms or alert systems</a:t>
                      </a:r>
                      <a:r>
                        <a:rPr b="1" lang="en-GB" sz="1500" u="none" cap="none" strike="noStrike"/>
                        <a:t> connected to rented bike to </a:t>
                      </a:r>
                      <a:r>
                        <a:rPr b="1" lang="en-GB" sz="1500" u="none" cap="none" strike="noStrike"/>
                        <a:t>enhance personal security.</a:t>
                      </a:r>
                      <a:r>
                        <a:rPr b="1" lang="en-GB" sz="1500" u="none" cap="none" strike="noStrike"/>
                        <a:t> </a:t>
                      </a:r>
                      <a:endParaRPr b="1" sz="1500"/>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9FC5E8"/>
                    </a:solidFill>
                  </a:tcPr>
                </a:tc>
                <a:tc>
                  <a:txBody>
                    <a:bodyPr/>
                    <a:lstStyle/>
                    <a:p>
                      <a:pPr indent="0" lvl="0" marL="0" marR="0" rtl="0" algn="ctr">
                        <a:lnSpc>
                          <a:spcPct val="100000"/>
                        </a:lnSpc>
                        <a:spcBef>
                          <a:spcPts val="0"/>
                        </a:spcBef>
                        <a:spcAft>
                          <a:spcPts val="0"/>
                        </a:spcAft>
                        <a:buNone/>
                      </a:pPr>
                      <a:r>
                        <a:rPr b="1" lang="en-GB" sz="1500" u="none" cap="none" strike="noStrike"/>
                        <a:t>Measured by </a:t>
                      </a:r>
                      <a:r>
                        <a:rPr b="1" lang="en-GB" sz="1500" u="none" cap="none" strike="noStrike"/>
                        <a:t>tracking incident reduction</a:t>
                      </a:r>
                      <a:r>
                        <a:rPr b="1" lang="en-GB" sz="1500" u="none" cap="none" strike="noStrike"/>
                        <a:t> and assessing overall </a:t>
                      </a:r>
                      <a:r>
                        <a:rPr b="1" lang="en-GB" sz="1500" u="none" cap="none" strike="noStrike"/>
                        <a:t>increase in safety perceptions among female cyclists.</a:t>
                      </a:r>
                      <a:endParaRPr b="1" sz="15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9FC5E8"/>
                    </a:solidFill>
                  </a:tcPr>
                </a:tc>
              </a:tr>
              <a:tr h="1643700">
                <a:tc>
                  <a:txBody>
                    <a:bodyPr/>
                    <a:lstStyle/>
                    <a:p>
                      <a:pPr indent="0" lvl="0" marL="0" marR="0" rtl="0" algn="ctr">
                        <a:lnSpc>
                          <a:spcPct val="100000"/>
                        </a:lnSpc>
                        <a:spcBef>
                          <a:spcPts val="0"/>
                        </a:spcBef>
                        <a:spcAft>
                          <a:spcPts val="0"/>
                        </a:spcAft>
                        <a:buNone/>
                      </a:pPr>
                      <a:r>
                        <a:rPr b="1" lang="en-GB" sz="1500" u="none" cap="none" strike="noStrike"/>
                        <a:t>Increase the </a:t>
                      </a:r>
                      <a:r>
                        <a:rPr b="1" lang="en-GB" sz="1500" u="none" cap="none" strike="noStrike"/>
                        <a:t>presence of TfL staff at docking stations </a:t>
                      </a:r>
                      <a:r>
                        <a:rPr b="1" lang="en-GB" sz="1500" u="none" cap="none" strike="noStrike"/>
                        <a:t>to ensure a swift response to </a:t>
                      </a:r>
                      <a:r>
                        <a:rPr b="1" lang="en-GB" sz="1500" u="none" cap="none" strike="noStrike"/>
                        <a:t>queries, maintenance issues</a:t>
                      </a:r>
                      <a:r>
                        <a:rPr b="1" lang="en-GB" sz="1500" u="none" cap="none" strike="noStrike"/>
                        <a:t>, and </a:t>
                      </a:r>
                      <a:r>
                        <a:rPr b="1" lang="en-GB" sz="1500" u="none" cap="none" strike="noStrike"/>
                        <a:t>enhance overall safety</a:t>
                      </a:r>
                      <a:r>
                        <a:rPr b="1" lang="en-GB" sz="1500" u="none" cap="none" strike="noStrike"/>
                        <a:t>.</a:t>
                      </a:r>
                      <a:endParaRPr b="1" sz="15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9FC5E8"/>
                    </a:solidFill>
                  </a:tcPr>
                </a:tc>
                <a:tc>
                  <a:txBody>
                    <a:bodyPr/>
                    <a:lstStyle/>
                    <a:p>
                      <a:pPr indent="0" lvl="0" marL="0" marR="0" rtl="0" algn="ctr">
                        <a:lnSpc>
                          <a:spcPct val="100000"/>
                        </a:lnSpc>
                        <a:spcBef>
                          <a:spcPts val="0"/>
                        </a:spcBef>
                        <a:spcAft>
                          <a:spcPts val="0"/>
                        </a:spcAft>
                        <a:buNone/>
                      </a:pPr>
                      <a:r>
                        <a:rPr b="1" lang="en-GB" sz="1500" u="none" cap="none" strike="noStrike"/>
                        <a:t>A noticeable </a:t>
                      </a:r>
                      <a:r>
                        <a:rPr b="1" lang="en-GB" sz="1500" u="none" cap="none" strike="noStrike"/>
                        <a:t>decrease in query response time </a:t>
                      </a:r>
                      <a:r>
                        <a:rPr b="1" lang="en-GB" sz="1500" u="none" cap="none" strike="noStrike"/>
                        <a:t>from TfL and  </a:t>
                      </a:r>
                      <a:r>
                        <a:rPr b="1" lang="en-GB" sz="1500" u="none" cap="none" strike="noStrike"/>
                        <a:t>improved customer satisfaction among female cyclist.</a:t>
                      </a:r>
                      <a:endParaRPr b="1" sz="15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9FC5E8"/>
                    </a:solidFill>
                  </a:tcPr>
                </a:tc>
              </a:tr>
              <a:tr h="1516550">
                <a:tc>
                  <a:txBody>
                    <a:bodyPr/>
                    <a:lstStyle/>
                    <a:p>
                      <a:pPr indent="0" lvl="0" marL="0" marR="0" rtl="0" algn="ctr">
                        <a:lnSpc>
                          <a:spcPct val="100000"/>
                        </a:lnSpc>
                        <a:spcBef>
                          <a:spcPts val="0"/>
                        </a:spcBef>
                        <a:spcAft>
                          <a:spcPts val="0"/>
                        </a:spcAft>
                        <a:buNone/>
                      </a:pPr>
                      <a:r>
                        <a:rPr b="1" lang="en-GB" sz="1500" u="none" cap="none" strike="noStrike"/>
                        <a:t> Introduce </a:t>
                      </a:r>
                      <a:r>
                        <a:rPr b="1" lang="en-GB" sz="1500" u="none" cap="none" strike="noStrike"/>
                        <a:t>safety lockers at docking stations </a:t>
                      </a:r>
                      <a:r>
                        <a:rPr b="1" lang="en-GB" sz="1500" u="none" cap="none" strike="noStrike"/>
                        <a:t>to provide a </a:t>
                      </a:r>
                      <a:r>
                        <a:rPr b="1" lang="en-GB" sz="1500" u="none" cap="none" strike="noStrike"/>
                        <a:t>secure space for personal belongings</a:t>
                      </a:r>
                      <a:r>
                        <a:rPr b="1" lang="en-GB" sz="1500" u="none" cap="none" strike="noStrike"/>
                        <a:t>.</a:t>
                      </a:r>
                      <a:endParaRPr b="1" sz="15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9FC5E8"/>
                    </a:solidFill>
                  </a:tcPr>
                </a:tc>
                <a:tc>
                  <a:txBody>
                    <a:bodyPr/>
                    <a:lstStyle/>
                    <a:p>
                      <a:pPr indent="0" lvl="0" marL="0" marR="0" rtl="0" algn="ctr">
                        <a:lnSpc>
                          <a:spcPct val="100000"/>
                        </a:lnSpc>
                        <a:spcBef>
                          <a:spcPts val="0"/>
                        </a:spcBef>
                        <a:spcAft>
                          <a:spcPts val="0"/>
                        </a:spcAft>
                        <a:buNone/>
                      </a:pPr>
                      <a:r>
                        <a:rPr b="1" lang="en-GB" sz="1500" u="none" cap="none" strike="noStrike"/>
                        <a:t>Availability and </a:t>
                      </a:r>
                      <a:r>
                        <a:rPr b="1" lang="en-GB" sz="1500" u="none" cap="none" strike="noStrike"/>
                        <a:t>utilisation of lockers</a:t>
                      </a:r>
                      <a:r>
                        <a:rPr b="1" lang="en-GB" sz="1500" u="none" cap="none" strike="noStrike"/>
                        <a:t>, </a:t>
                      </a:r>
                      <a:r>
                        <a:rPr b="1" lang="en-GB" sz="1500" u="none" cap="none" strike="noStrike"/>
                        <a:t>feedback on their convenience</a:t>
                      </a:r>
                      <a:r>
                        <a:rPr b="1" lang="en-GB" sz="1500" u="none" cap="none" strike="noStrike"/>
                        <a:t>, and </a:t>
                      </a:r>
                      <a:r>
                        <a:rPr b="1" lang="en-GB" sz="1500" u="none" cap="none" strike="noStrike"/>
                        <a:t>decrease in reported property-related concerns</a:t>
                      </a:r>
                      <a:r>
                        <a:rPr b="1" lang="en-GB" sz="1500" u="none" cap="none" strike="noStrike"/>
                        <a:t>.</a:t>
                      </a:r>
                      <a:endParaRPr b="1" sz="15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9FC5E8"/>
                    </a:solidFill>
                  </a:tcPr>
                </a:tc>
              </a:tr>
            </a:tbl>
          </a:graphicData>
        </a:graphic>
      </p:graphicFrame>
      <p:sp>
        <p:nvSpPr>
          <p:cNvPr id="333" name="Google Shape;333;g29b1ab99b1a_0_21"/>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10"/>
          <p:cNvSpPr txBox="1"/>
          <p:nvPr>
            <p:ph type="title"/>
          </p:nvPr>
        </p:nvSpPr>
        <p:spPr>
          <a:xfrm>
            <a:off x="285196" y="56267"/>
            <a:ext cx="4734066" cy="626488"/>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Weather Analysis</a:t>
            </a:r>
            <a:br>
              <a:rPr b="1" lang="en-GB"/>
            </a:br>
            <a:endParaRPr b="1"/>
          </a:p>
        </p:txBody>
      </p:sp>
      <p:sp>
        <p:nvSpPr>
          <p:cNvPr id="340" name="Google Shape;340;p10"/>
          <p:cNvSpPr txBox="1"/>
          <p:nvPr/>
        </p:nvSpPr>
        <p:spPr>
          <a:xfrm>
            <a:off x="285195" y="557131"/>
            <a:ext cx="6142111" cy="64697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Arial"/>
                <a:ea typeface="Arial"/>
                <a:cs typeface="Arial"/>
                <a:sym typeface="Arial"/>
              </a:rPr>
              <a:t>Unlocking Cycling Patterns: Weather Insights</a:t>
            </a:r>
            <a:endParaRPr b="1" i="0" sz="2000" u="none" cap="none" strike="noStrike">
              <a:solidFill>
                <a:schemeClr val="lt2"/>
              </a:solidFill>
              <a:latin typeface="Century Gothic"/>
              <a:ea typeface="Century Gothic"/>
              <a:cs typeface="Century Gothic"/>
              <a:sym typeface="Century Gothic"/>
            </a:endParaRPr>
          </a:p>
        </p:txBody>
      </p:sp>
      <p:grpSp>
        <p:nvGrpSpPr>
          <p:cNvPr id="341" name="Google Shape;341;p10"/>
          <p:cNvGrpSpPr/>
          <p:nvPr/>
        </p:nvGrpSpPr>
        <p:grpSpPr>
          <a:xfrm>
            <a:off x="5468897" y="1607594"/>
            <a:ext cx="6277565" cy="3642794"/>
            <a:chOff x="186507" y="3204138"/>
            <a:chExt cx="6016451" cy="3216595"/>
          </a:xfrm>
        </p:grpSpPr>
        <p:pic>
          <p:nvPicPr>
            <p:cNvPr id="342" name="Google Shape;342;p10"/>
            <p:cNvPicPr preferRelativeResize="0"/>
            <p:nvPr/>
          </p:nvPicPr>
          <p:blipFill rotWithShape="1">
            <a:blip r:embed="rId3">
              <a:alphaModFix/>
            </a:blip>
            <a:srcRect b="0" l="0" r="0" t="0"/>
            <a:stretch/>
          </p:blipFill>
          <p:spPr>
            <a:xfrm>
              <a:off x="186507" y="3204139"/>
              <a:ext cx="6016451" cy="3216594"/>
            </a:xfrm>
            <a:prstGeom prst="rect">
              <a:avLst/>
            </a:prstGeom>
            <a:noFill/>
            <a:ln cap="flat" cmpd="sng" w="19050">
              <a:solidFill>
                <a:schemeClr val="dk1"/>
              </a:solidFill>
              <a:prstDash val="solid"/>
              <a:round/>
              <a:headEnd len="sm" w="sm" type="none"/>
              <a:tailEnd len="sm" w="sm" type="none"/>
            </a:ln>
          </p:spPr>
        </p:pic>
        <p:sp>
          <p:nvSpPr>
            <p:cNvPr id="343" name="Google Shape;343;p10"/>
            <p:cNvSpPr/>
            <p:nvPr/>
          </p:nvSpPr>
          <p:spPr>
            <a:xfrm>
              <a:off x="3590926" y="3204138"/>
              <a:ext cx="819150" cy="160567"/>
            </a:xfrm>
            <a:prstGeom prst="rect">
              <a:avLst/>
            </a:prstGeom>
            <a:noFill/>
            <a:ln cap="flat" cmpd="sng" w="25400">
              <a:solidFill>
                <a:srgbClr val="800F0D"/>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graphicFrame>
        <p:nvGraphicFramePr>
          <p:cNvPr id="344" name="Google Shape;344;p10"/>
          <p:cNvGraphicFramePr/>
          <p:nvPr/>
        </p:nvGraphicFramePr>
        <p:xfrm>
          <a:off x="497774" y="2476001"/>
          <a:ext cx="3000000" cy="3000000"/>
        </p:xfrm>
        <a:graphic>
          <a:graphicData uri="http://schemas.openxmlformats.org/drawingml/2006/table">
            <a:tbl>
              <a:tblPr bandRow="1" firstRow="1">
                <a:noFill/>
                <a:tableStyleId>{8FB00F65-7CAD-47C6-ADDF-3E19B10A3F16}</a:tableStyleId>
              </a:tblPr>
              <a:tblGrid>
                <a:gridCol w="2328200"/>
                <a:gridCol w="2328200"/>
              </a:tblGrid>
              <a:tr h="570275">
                <a:tc>
                  <a:txBody>
                    <a:bodyPr/>
                    <a:lstStyle/>
                    <a:p>
                      <a:pPr indent="0" lvl="0" marL="0" marR="0" rtl="0" algn="ctr">
                        <a:lnSpc>
                          <a:spcPct val="100000"/>
                        </a:lnSpc>
                        <a:spcBef>
                          <a:spcPts val="0"/>
                        </a:spcBef>
                        <a:spcAft>
                          <a:spcPts val="0"/>
                        </a:spcAft>
                        <a:buClr>
                          <a:srgbClr val="000000"/>
                        </a:buClr>
                        <a:buSzPts val="1600"/>
                        <a:buFont typeface="Arial"/>
                        <a:buNone/>
                      </a:pPr>
                      <a:r>
                        <a:rPr lang="en-GB" sz="1600" u="none" cap="none" strike="noStrike"/>
                        <a:t>Recommendations</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GB" sz="1600" u="none" cap="none" strike="noStrike"/>
                        <a:t>How to Measure Success</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980925">
                <a:tc>
                  <a:txBody>
                    <a:bodyPr/>
                    <a:lstStyle/>
                    <a:p>
                      <a:pPr indent="0" lvl="0" marL="0" marR="0" rtl="0" algn="ctr">
                        <a:lnSpc>
                          <a:spcPct val="100000"/>
                        </a:lnSpc>
                        <a:spcBef>
                          <a:spcPts val="0"/>
                        </a:spcBef>
                        <a:spcAft>
                          <a:spcPts val="0"/>
                        </a:spcAft>
                        <a:buNone/>
                      </a:pPr>
                      <a:r>
                        <a:rPr b="1" lang="en-GB" sz="1400" u="none" cap="none" strike="noStrike"/>
                        <a:t> </a:t>
                      </a:r>
                      <a:r>
                        <a:rPr b="1" lang="en-GB"/>
                        <a:t>Promote weather-resilient cycling infrastructure and implement incentive programs to reward cyclists for choosing sustainable transportation, even in adverse weather</a:t>
                      </a:r>
                      <a:r>
                        <a:rPr b="1" baseline="30000" lang="en-GB" sz="1800">
                          <a:latin typeface="Calibri"/>
                          <a:ea typeface="Calibri"/>
                          <a:cs typeface="Calibri"/>
                          <a:sym typeface="Calibri"/>
                        </a:rPr>
                        <a:t>[7]</a:t>
                      </a:r>
                      <a:r>
                        <a:rPr b="1" lang="en-GB"/>
                        <a:t>. </a:t>
                      </a:r>
                      <a:endParaRPr b="1"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C9DAF8"/>
                    </a:solidFill>
                  </a:tcPr>
                </a:tc>
                <a:tc>
                  <a:txBody>
                    <a:bodyPr/>
                    <a:lstStyle/>
                    <a:p>
                      <a:pPr indent="0" lvl="0" marL="0" marR="0" rtl="0" algn="ctr">
                        <a:lnSpc>
                          <a:spcPct val="100000"/>
                        </a:lnSpc>
                        <a:spcBef>
                          <a:spcPts val="0"/>
                        </a:spcBef>
                        <a:spcAft>
                          <a:spcPts val="0"/>
                        </a:spcAft>
                        <a:buNone/>
                      </a:pPr>
                      <a:r>
                        <a:rPr b="1" lang="en-GB"/>
                        <a:t>Monitor usage of covered bike parking spaces and track cyclist participation in incentive programs.</a:t>
                      </a:r>
                      <a:endParaRPr b="1"/>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C9DAF8"/>
                    </a:solidFill>
                  </a:tcPr>
                </a:tc>
              </a:tr>
            </a:tbl>
          </a:graphicData>
        </a:graphic>
      </p:graphicFrame>
      <p:sp>
        <p:nvSpPr>
          <p:cNvPr id="345" name="Google Shape;345;p10"/>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0" name="Shape 350"/>
        <p:cNvGrpSpPr/>
        <p:nvPr/>
      </p:nvGrpSpPr>
      <p:grpSpPr>
        <a:xfrm>
          <a:off x="0" y="0"/>
          <a:ext cx="0" cy="0"/>
          <a:chOff x="0" y="0"/>
          <a:chExt cx="0" cy="0"/>
        </a:xfrm>
      </p:grpSpPr>
      <p:sp>
        <p:nvSpPr>
          <p:cNvPr id="351" name="Google Shape;351;p11"/>
          <p:cNvSpPr txBox="1"/>
          <p:nvPr>
            <p:ph type="title"/>
          </p:nvPr>
        </p:nvSpPr>
        <p:spPr>
          <a:xfrm>
            <a:off x="566025" y="295725"/>
            <a:ext cx="9524400" cy="14787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2"/>
              </a:buClr>
              <a:buSzPts val="2222"/>
              <a:buFont typeface="Century Gothic"/>
              <a:buNone/>
            </a:pPr>
            <a:r>
              <a:rPr lang="en-GB" sz="2700"/>
              <a:t>Further Exploration:</a:t>
            </a:r>
            <a:br>
              <a:rPr lang="en-GB" sz="2700"/>
            </a:br>
            <a:r>
              <a:rPr b="1" lang="en-GB" sz="2700"/>
              <a:t>Revolutionising Urban Cycling by Converting Disused Tube Stations into Dedicated Cycle Routes </a:t>
            </a:r>
            <a:r>
              <a:rPr b="1" baseline="30000" lang="en-GB" sz="2700">
                <a:solidFill>
                  <a:schemeClr val="lt1"/>
                </a:solidFill>
              </a:rPr>
              <a:t>[6]</a:t>
            </a:r>
            <a:br>
              <a:rPr lang="en-GB" sz="2000"/>
            </a:br>
            <a:endParaRPr sz="2000"/>
          </a:p>
        </p:txBody>
      </p:sp>
      <p:sp>
        <p:nvSpPr>
          <p:cNvPr id="352" name="Google Shape;352;p11"/>
          <p:cNvSpPr/>
          <p:nvPr/>
        </p:nvSpPr>
        <p:spPr>
          <a:xfrm>
            <a:off x="10442448" y="0"/>
            <a:ext cx="685800" cy="1143000"/>
          </a:xfrm>
          <a:prstGeom prst="rect">
            <a:avLst/>
          </a:prstGeom>
          <a:solidFill>
            <a:schemeClr val="accent1"/>
          </a:solidFill>
          <a:ln>
            <a:noFill/>
          </a:ln>
          <a:effectLst>
            <a:outerShdw blurRad="38100" rotWithShape="0" dir="5400000" dist="25400">
              <a:srgbClr val="000000">
                <a:alpha val="4431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11"/>
          <p:cNvSpPr txBox="1"/>
          <p:nvPr/>
        </p:nvSpPr>
        <p:spPr>
          <a:xfrm>
            <a:off x="666400" y="2473219"/>
            <a:ext cx="3990000" cy="3399300"/>
          </a:xfrm>
          <a:prstGeom prst="rect">
            <a:avLst/>
          </a:prstGeom>
          <a:noFill/>
          <a:ln>
            <a:noFill/>
          </a:ln>
        </p:spPr>
        <p:txBody>
          <a:bodyPr anchorCtr="0" anchor="t" bIns="45700" lIns="91425" spcFirstLastPara="1" rIns="91425" wrap="square" tIns="45700">
            <a:normAutofit/>
          </a:bodyPr>
          <a:lstStyle/>
          <a:p>
            <a:pPr indent="-311150" lvl="0" marL="285750" marR="0" rtl="0" algn="l">
              <a:lnSpc>
                <a:spcPct val="100000"/>
              </a:lnSpc>
              <a:spcBef>
                <a:spcPts val="0"/>
              </a:spcBef>
              <a:spcAft>
                <a:spcPts val="0"/>
              </a:spcAft>
              <a:buClr>
                <a:srgbClr val="86D1D8"/>
              </a:buClr>
              <a:buSzPts val="1840"/>
              <a:buFont typeface="Noto Sans Symbols"/>
              <a:buChar char="►"/>
            </a:pPr>
            <a:r>
              <a:rPr b="0" i="0" lang="en-GB" sz="2200" u="none" cap="none" strike="noStrike">
                <a:solidFill>
                  <a:schemeClr val="lt1"/>
                </a:solidFill>
                <a:latin typeface="Century Gothic"/>
                <a:ea typeface="Century Gothic"/>
                <a:cs typeface="Century Gothic"/>
                <a:sym typeface="Century Gothic"/>
              </a:rPr>
              <a:t>40 stations disused and available for repurposing</a:t>
            </a:r>
            <a:endParaRPr b="0" i="0" sz="1800" u="none" cap="none" strike="noStrike">
              <a:solidFill>
                <a:srgbClr val="000000"/>
              </a:solidFill>
              <a:latin typeface="Arial"/>
              <a:ea typeface="Arial"/>
              <a:cs typeface="Arial"/>
              <a:sym typeface="Arial"/>
            </a:endParaRPr>
          </a:p>
          <a:p>
            <a:pPr indent="-311150" lvl="0" marL="285750" marR="0" rtl="0" algn="l">
              <a:lnSpc>
                <a:spcPct val="100000"/>
              </a:lnSpc>
              <a:spcBef>
                <a:spcPts val="1000"/>
              </a:spcBef>
              <a:spcAft>
                <a:spcPts val="0"/>
              </a:spcAft>
              <a:buClr>
                <a:srgbClr val="86D1D8"/>
              </a:buClr>
              <a:buSzPts val="1840"/>
              <a:buFont typeface="Noto Sans Symbols"/>
              <a:buChar char="►"/>
            </a:pPr>
            <a:r>
              <a:rPr b="0" i="0" lang="en-GB" sz="2200" u="none" cap="none" strike="noStrike">
                <a:solidFill>
                  <a:schemeClr val="lt1"/>
                </a:solidFill>
                <a:latin typeface="Century Gothic"/>
                <a:ea typeface="Century Gothic"/>
                <a:cs typeface="Century Gothic"/>
                <a:sym typeface="Century Gothic"/>
              </a:rPr>
              <a:t>Enhanced </a:t>
            </a:r>
            <a:r>
              <a:rPr lang="en-GB" sz="2200">
                <a:solidFill>
                  <a:schemeClr val="lt1"/>
                </a:solidFill>
                <a:latin typeface="Century Gothic"/>
                <a:ea typeface="Century Gothic"/>
                <a:cs typeface="Century Gothic"/>
                <a:sym typeface="Century Gothic"/>
              </a:rPr>
              <a:t>c</a:t>
            </a:r>
            <a:r>
              <a:rPr b="0" i="0" lang="en-GB" sz="2200" u="none" cap="none" strike="noStrike">
                <a:solidFill>
                  <a:schemeClr val="lt1"/>
                </a:solidFill>
                <a:latin typeface="Century Gothic"/>
                <a:ea typeface="Century Gothic"/>
                <a:cs typeface="Century Gothic"/>
                <a:sym typeface="Century Gothic"/>
              </a:rPr>
              <a:t>onnectivity</a:t>
            </a:r>
            <a:endParaRPr b="0" i="0" sz="1800" u="none" cap="none" strike="noStrike">
              <a:solidFill>
                <a:srgbClr val="000000"/>
              </a:solidFill>
              <a:latin typeface="Arial"/>
              <a:ea typeface="Arial"/>
              <a:cs typeface="Arial"/>
              <a:sym typeface="Arial"/>
            </a:endParaRPr>
          </a:p>
          <a:p>
            <a:pPr indent="-311150" lvl="0" marL="285750" marR="0" rtl="0" algn="l">
              <a:lnSpc>
                <a:spcPct val="100000"/>
              </a:lnSpc>
              <a:spcBef>
                <a:spcPts val="1000"/>
              </a:spcBef>
              <a:spcAft>
                <a:spcPts val="0"/>
              </a:spcAft>
              <a:buClr>
                <a:srgbClr val="86D1D8"/>
              </a:buClr>
              <a:buSzPts val="1840"/>
              <a:buFont typeface="Noto Sans Symbols"/>
              <a:buChar char="►"/>
            </a:pPr>
            <a:r>
              <a:rPr b="0" i="0" lang="en-GB" sz="2200" u="none" cap="none" strike="noStrike">
                <a:solidFill>
                  <a:schemeClr val="lt1"/>
                </a:solidFill>
                <a:latin typeface="Century Gothic"/>
                <a:ea typeface="Century Gothic"/>
                <a:cs typeface="Century Gothic"/>
                <a:sym typeface="Century Gothic"/>
              </a:rPr>
              <a:t>Improved </a:t>
            </a:r>
            <a:r>
              <a:rPr lang="en-GB" sz="2200">
                <a:solidFill>
                  <a:schemeClr val="lt1"/>
                </a:solidFill>
                <a:latin typeface="Century Gothic"/>
                <a:ea typeface="Century Gothic"/>
                <a:cs typeface="Century Gothic"/>
                <a:sym typeface="Century Gothic"/>
              </a:rPr>
              <a:t>s</a:t>
            </a:r>
            <a:r>
              <a:rPr b="0" i="0" lang="en-GB" sz="2200" u="none" cap="none" strike="noStrike">
                <a:solidFill>
                  <a:schemeClr val="lt1"/>
                </a:solidFill>
                <a:latin typeface="Century Gothic"/>
                <a:ea typeface="Century Gothic"/>
                <a:cs typeface="Century Gothic"/>
                <a:sym typeface="Century Gothic"/>
              </a:rPr>
              <a:t>afety</a:t>
            </a:r>
            <a:endParaRPr b="0" i="0" sz="1800" u="none" cap="none" strike="noStrike">
              <a:solidFill>
                <a:srgbClr val="000000"/>
              </a:solidFill>
              <a:latin typeface="Arial"/>
              <a:ea typeface="Arial"/>
              <a:cs typeface="Arial"/>
              <a:sym typeface="Arial"/>
            </a:endParaRPr>
          </a:p>
          <a:p>
            <a:pPr indent="-311150" lvl="0" marL="285750" marR="0" rtl="0" algn="l">
              <a:lnSpc>
                <a:spcPct val="100000"/>
              </a:lnSpc>
              <a:spcBef>
                <a:spcPts val="1000"/>
              </a:spcBef>
              <a:spcAft>
                <a:spcPts val="0"/>
              </a:spcAft>
              <a:buClr>
                <a:srgbClr val="86D1D8"/>
              </a:buClr>
              <a:buSzPts val="1840"/>
              <a:buFont typeface="Noto Sans Symbols"/>
              <a:buChar char="►"/>
            </a:pPr>
            <a:r>
              <a:rPr b="0" i="0" lang="en-GB" sz="2200" u="none" cap="none" strike="noStrike">
                <a:solidFill>
                  <a:schemeClr val="lt1"/>
                </a:solidFill>
                <a:latin typeface="Century Gothic"/>
                <a:ea typeface="Century Gothic"/>
                <a:cs typeface="Century Gothic"/>
                <a:sym typeface="Century Gothic"/>
              </a:rPr>
              <a:t>Weather </a:t>
            </a:r>
            <a:r>
              <a:rPr lang="en-GB" sz="2200">
                <a:solidFill>
                  <a:schemeClr val="lt1"/>
                </a:solidFill>
                <a:latin typeface="Century Gothic"/>
                <a:ea typeface="Century Gothic"/>
                <a:cs typeface="Century Gothic"/>
                <a:sym typeface="Century Gothic"/>
              </a:rPr>
              <a:t>r</a:t>
            </a:r>
            <a:r>
              <a:rPr b="0" i="0" lang="en-GB" sz="2200" u="none" cap="none" strike="noStrike">
                <a:solidFill>
                  <a:schemeClr val="lt1"/>
                </a:solidFill>
                <a:latin typeface="Century Gothic"/>
                <a:ea typeface="Century Gothic"/>
                <a:cs typeface="Century Gothic"/>
                <a:sym typeface="Century Gothic"/>
              </a:rPr>
              <a:t>esilience for </a:t>
            </a:r>
            <a:r>
              <a:rPr lang="en-GB" sz="2200">
                <a:solidFill>
                  <a:schemeClr val="lt1"/>
                </a:solidFill>
                <a:latin typeface="Century Gothic"/>
                <a:ea typeface="Century Gothic"/>
                <a:cs typeface="Century Gothic"/>
                <a:sym typeface="Century Gothic"/>
              </a:rPr>
              <a:t>c</a:t>
            </a:r>
            <a:r>
              <a:rPr b="0" i="0" lang="en-GB" sz="2200" u="none" cap="none" strike="noStrike">
                <a:solidFill>
                  <a:schemeClr val="lt1"/>
                </a:solidFill>
                <a:latin typeface="Century Gothic"/>
                <a:ea typeface="Century Gothic"/>
                <a:cs typeface="Century Gothic"/>
                <a:sym typeface="Century Gothic"/>
              </a:rPr>
              <a:t>yclists in London</a:t>
            </a:r>
            <a:endParaRPr b="0" i="0" sz="1800" u="none" cap="none" strike="noStrike">
              <a:solidFill>
                <a:srgbClr val="000000"/>
              </a:solidFill>
              <a:latin typeface="Arial"/>
              <a:ea typeface="Arial"/>
              <a:cs typeface="Arial"/>
              <a:sym typeface="Arial"/>
            </a:endParaRPr>
          </a:p>
        </p:txBody>
      </p:sp>
      <p:pic>
        <p:nvPicPr>
          <p:cNvPr descr="Disused Down Street Tube station to get a new life" id="354" name="Google Shape;354;p11"/>
          <p:cNvPicPr preferRelativeResize="0"/>
          <p:nvPr/>
        </p:nvPicPr>
        <p:blipFill rotWithShape="1">
          <a:blip r:embed="rId4">
            <a:alphaModFix/>
          </a:blip>
          <a:srcRect b="-2" l="10767" r="9714" t="0"/>
          <a:stretch/>
        </p:blipFill>
        <p:spPr>
          <a:xfrm>
            <a:off x="5237444" y="1774425"/>
            <a:ext cx="5890805" cy="4796874"/>
          </a:xfrm>
          <a:prstGeom prst="rect">
            <a:avLst/>
          </a:prstGeom>
          <a:noFill/>
          <a:ln cap="flat" cmpd="sng" w="28575">
            <a:solidFill>
              <a:schemeClr val="dk1"/>
            </a:solidFill>
            <a:prstDash val="solid"/>
            <a:round/>
            <a:headEnd len="sm" w="sm" type="none"/>
            <a:tailEnd len="sm" w="sm" type="none"/>
          </a:ln>
          <a:effectLst>
            <a:outerShdw blurRad="50800" rotWithShape="0" algn="t" dir="5400000" dist="38100">
              <a:srgbClr val="000000">
                <a:alpha val="42352"/>
              </a:srgbClr>
            </a:outerShdw>
          </a:effectLst>
        </p:spPr>
      </p:pic>
      <p:sp>
        <p:nvSpPr>
          <p:cNvPr id="355" name="Google Shape;355;p11"/>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0" name="Shape 360"/>
        <p:cNvGrpSpPr/>
        <p:nvPr/>
      </p:nvGrpSpPr>
      <p:grpSpPr>
        <a:xfrm>
          <a:off x="0" y="0"/>
          <a:ext cx="0" cy="0"/>
          <a:chOff x="0" y="0"/>
          <a:chExt cx="0" cy="0"/>
        </a:xfrm>
      </p:grpSpPr>
      <p:sp>
        <p:nvSpPr>
          <p:cNvPr id="361" name="Google Shape;361;g29d0e919d85_0_18"/>
          <p:cNvSpPr txBox="1"/>
          <p:nvPr>
            <p:ph type="title"/>
          </p:nvPr>
        </p:nvSpPr>
        <p:spPr>
          <a:xfrm>
            <a:off x="566025" y="295725"/>
            <a:ext cx="9524400" cy="14787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2"/>
              </a:buClr>
              <a:buSzPts val="2222"/>
              <a:buFont typeface="Century Gothic"/>
              <a:buNone/>
            </a:pPr>
            <a:r>
              <a:rPr lang="en-GB" sz="2700"/>
              <a:t>Further Exploration:</a:t>
            </a:r>
            <a:br>
              <a:rPr lang="en-GB" sz="2700"/>
            </a:br>
            <a:r>
              <a:rPr b="1" lang="en-GB" sz="2700"/>
              <a:t>Revolutionising Urban Cycling by Converting Disused Tube Stations into Dedicated Cycle Routes</a:t>
            </a:r>
            <a:br>
              <a:rPr lang="en-GB" sz="2000"/>
            </a:br>
            <a:endParaRPr sz="2000"/>
          </a:p>
        </p:txBody>
      </p:sp>
      <p:sp>
        <p:nvSpPr>
          <p:cNvPr id="362" name="Google Shape;362;g29d0e919d85_0_18"/>
          <p:cNvSpPr/>
          <p:nvPr/>
        </p:nvSpPr>
        <p:spPr>
          <a:xfrm>
            <a:off x="10442448" y="0"/>
            <a:ext cx="685800" cy="1143000"/>
          </a:xfrm>
          <a:prstGeom prst="rect">
            <a:avLst/>
          </a:prstGeom>
          <a:solidFill>
            <a:schemeClr val="accent1"/>
          </a:solidFill>
          <a:ln>
            <a:noFill/>
          </a:ln>
          <a:effectLst>
            <a:outerShdw blurRad="38100" rotWithShape="0" dir="5400000" dist="25400">
              <a:srgbClr val="000000">
                <a:alpha val="443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g29d0e919d85_0_18"/>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pic>
        <p:nvPicPr>
          <p:cNvPr id="364" name="Google Shape;364;g29d0e919d85_0_18"/>
          <p:cNvPicPr preferRelativeResize="0"/>
          <p:nvPr/>
        </p:nvPicPr>
        <p:blipFill>
          <a:blip r:embed="rId4">
            <a:alphaModFix/>
          </a:blip>
          <a:stretch>
            <a:fillRect/>
          </a:stretch>
        </p:blipFill>
        <p:spPr>
          <a:xfrm>
            <a:off x="4845575" y="2113275"/>
            <a:ext cx="6656650" cy="3976700"/>
          </a:xfrm>
          <a:prstGeom prst="rect">
            <a:avLst/>
          </a:prstGeom>
          <a:noFill/>
          <a:ln cap="flat" cmpd="sng" w="19050">
            <a:solidFill>
              <a:schemeClr val="dk1"/>
            </a:solidFill>
            <a:prstDash val="solid"/>
            <a:round/>
            <a:headEnd len="sm" w="sm" type="none"/>
            <a:tailEnd len="sm" w="sm" type="none"/>
          </a:ln>
        </p:spPr>
      </p:pic>
      <p:sp>
        <p:nvSpPr>
          <p:cNvPr id="365" name="Google Shape;365;g29d0e919d85_0_18"/>
          <p:cNvSpPr txBox="1"/>
          <p:nvPr/>
        </p:nvSpPr>
        <p:spPr>
          <a:xfrm>
            <a:off x="683125" y="2504675"/>
            <a:ext cx="3990000" cy="3585300"/>
          </a:xfrm>
          <a:prstGeom prst="rect">
            <a:avLst/>
          </a:prstGeom>
          <a:noFill/>
          <a:ln>
            <a:noFill/>
          </a:ln>
        </p:spPr>
        <p:txBody>
          <a:bodyPr anchorCtr="0" anchor="t" bIns="45700" lIns="91425" spcFirstLastPara="1" rIns="91425" wrap="square" tIns="45700">
            <a:normAutofit/>
          </a:bodyPr>
          <a:lstStyle/>
          <a:p>
            <a:pPr indent="-311150" lvl="0" marL="285750" marR="0" rtl="0" algn="l">
              <a:lnSpc>
                <a:spcPct val="100000"/>
              </a:lnSpc>
              <a:spcBef>
                <a:spcPts val="0"/>
              </a:spcBef>
              <a:spcAft>
                <a:spcPts val="0"/>
              </a:spcAft>
              <a:buClr>
                <a:srgbClr val="86D1D8"/>
              </a:buClr>
              <a:buSzPts val="1840"/>
              <a:buFont typeface="Noto Sans Symbols"/>
              <a:buChar char="►"/>
            </a:pPr>
            <a:r>
              <a:rPr lang="en-GB" sz="2200">
                <a:solidFill>
                  <a:schemeClr val="lt1"/>
                </a:solidFill>
                <a:latin typeface="Century Gothic"/>
                <a:ea typeface="Century Gothic"/>
                <a:cs typeface="Century Gothic"/>
                <a:sym typeface="Century Gothic"/>
              </a:rPr>
              <a:t>Feasibility and Viability</a:t>
            </a:r>
            <a:endParaRPr sz="2200">
              <a:solidFill>
                <a:schemeClr val="lt1"/>
              </a:solidFill>
              <a:latin typeface="Century Gothic"/>
              <a:ea typeface="Century Gothic"/>
              <a:cs typeface="Century Gothic"/>
              <a:sym typeface="Century Gothic"/>
            </a:endParaRPr>
          </a:p>
          <a:p>
            <a:pPr indent="-311150" lvl="0" marL="285750" marR="0" rtl="0" algn="l">
              <a:lnSpc>
                <a:spcPct val="100000"/>
              </a:lnSpc>
              <a:spcBef>
                <a:spcPts val="0"/>
              </a:spcBef>
              <a:spcAft>
                <a:spcPts val="0"/>
              </a:spcAft>
              <a:buClr>
                <a:srgbClr val="86D1D8"/>
              </a:buClr>
              <a:buSzPts val="1840"/>
              <a:buFont typeface="Noto Sans Symbols"/>
              <a:buChar char="►"/>
            </a:pPr>
            <a:r>
              <a:rPr lang="en-GB" sz="2200">
                <a:solidFill>
                  <a:schemeClr val="lt1"/>
                </a:solidFill>
                <a:latin typeface="Century Gothic"/>
                <a:ea typeface="Century Gothic"/>
                <a:cs typeface="Century Gothic"/>
                <a:sym typeface="Century Gothic"/>
              </a:rPr>
              <a:t>Historical Records</a:t>
            </a:r>
            <a:endParaRPr sz="2200">
              <a:solidFill>
                <a:schemeClr val="lt1"/>
              </a:solidFill>
              <a:latin typeface="Century Gothic"/>
              <a:ea typeface="Century Gothic"/>
              <a:cs typeface="Century Gothic"/>
              <a:sym typeface="Century Gothic"/>
            </a:endParaRPr>
          </a:p>
          <a:p>
            <a:pPr indent="-311150" lvl="0" marL="285750" marR="0" rtl="0" algn="l">
              <a:lnSpc>
                <a:spcPct val="100000"/>
              </a:lnSpc>
              <a:spcBef>
                <a:spcPts val="0"/>
              </a:spcBef>
              <a:spcAft>
                <a:spcPts val="0"/>
              </a:spcAft>
              <a:buClr>
                <a:srgbClr val="86D1D8"/>
              </a:buClr>
              <a:buSzPts val="1840"/>
              <a:buFont typeface="Noto Sans Symbols"/>
              <a:buChar char="►"/>
            </a:pPr>
            <a:r>
              <a:rPr lang="en-GB" sz="2200">
                <a:solidFill>
                  <a:schemeClr val="lt1"/>
                </a:solidFill>
                <a:latin typeface="Century Gothic"/>
                <a:ea typeface="Century Gothic"/>
                <a:cs typeface="Century Gothic"/>
                <a:sym typeface="Century Gothic"/>
              </a:rPr>
              <a:t>Cost-Benefit Analysis</a:t>
            </a:r>
            <a:endParaRPr sz="2200">
              <a:solidFill>
                <a:schemeClr val="lt1"/>
              </a:solidFill>
              <a:latin typeface="Century Gothic"/>
              <a:ea typeface="Century Gothic"/>
              <a:cs typeface="Century Gothic"/>
              <a:sym typeface="Century Gothic"/>
            </a:endParaRPr>
          </a:p>
          <a:p>
            <a:pPr indent="-311150" lvl="0" marL="285750" marR="0" rtl="0" algn="l">
              <a:lnSpc>
                <a:spcPct val="100000"/>
              </a:lnSpc>
              <a:spcBef>
                <a:spcPts val="0"/>
              </a:spcBef>
              <a:spcAft>
                <a:spcPts val="0"/>
              </a:spcAft>
              <a:buClr>
                <a:srgbClr val="86D1D8"/>
              </a:buClr>
              <a:buSzPts val="1840"/>
              <a:buFont typeface="Noto Sans Symbols"/>
              <a:buChar char="►"/>
            </a:pPr>
            <a:r>
              <a:rPr lang="en-GB" sz="2200">
                <a:solidFill>
                  <a:schemeClr val="lt1"/>
                </a:solidFill>
                <a:latin typeface="Century Gothic"/>
                <a:ea typeface="Century Gothic"/>
                <a:cs typeface="Century Gothic"/>
                <a:sym typeface="Century Gothic"/>
              </a:rPr>
              <a:t>Public acceptance</a:t>
            </a:r>
            <a:endParaRPr sz="2200">
              <a:solidFill>
                <a:schemeClr val="lt1"/>
              </a:solidFill>
              <a:latin typeface="Century Gothic"/>
              <a:ea typeface="Century Gothic"/>
              <a:cs typeface="Century Gothic"/>
              <a:sym typeface="Century Gothic"/>
            </a:endParaRPr>
          </a:p>
          <a:p>
            <a:pPr indent="-311150" lvl="0" marL="285750" marR="0" rtl="0" algn="l">
              <a:lnSpc>
                <a:spcPct val="100000"/>
              </a:lnSpc>
              <a:spcBef>
                <a:spcPts val="0"/>
              </a:spcBef>
              <a:spcAft>
                <a:spcPts val="0"/>
              </a:spcAft>
              <a:buClr>
                <a:srgbClr val="86D1D8"/>
              </a:buClr>
              <a:buSzPts val="1840"/>
              <a:buFont typeface="Noto Sans Symbols"/>
              <a:buChar char="►"/>
            </a:pPr>
            <a:r>
              <a:rPr lang="en-GB" sz="2200">
                <a:solidFill>
                  <a:schemeClr val="lt1"/>
                </a:solidFill>
                <a:latin typeface="Century Gothic"/>
                <a:ea typeface="Century Gothic"/>
                <a:cs typeface="Century Gothic"/>
                <a:sym typeface="Century Gothic"/>
              </a:rPr>
              <a:t>Demographic data</a:t>
            </a:r>
            <a:endParaRPr sz="2200">
              <a:solidFill>
                <a:schemeClr val="lt1"/>
              </a:solidFill>
              <a:latin typeface="Century Gothic"/>
              <a:ea typeface="Century Gothic"/>
              <a:cs typeface="Century Gothic"/>
              <a:sym typeface="Century Gothic"/>
            </a:endParaRPr>
          </a:p>
          <a:p>
            <a:pPr indent="-311150" lvl="0" marL="285750" marR="0" rtl="0" algn="l">
              <a:lnSpc>
                <a:spcPct val="100000"/>
              </a:lnSpc>
              <a:spcBef>
                <a:spcPts val="0"/>
              </a:spcBef>
              <a:spcAft>
                <a:spcPts val="0"/>
              </a:spcAft>
              <a:buClr>
                <a:srgbClr val="86D1D8"/>
              </a:buClr>
              <a:buSzPts val="1840"/>
              <a:buFont typeface="Noto Sans Symbols"/>
              <a:buChar char="►"/>
            </a:pPr>
            <a:r>
              <a:rPr lang="en-GB" sz="2200">
                <a:solidFill>
                  <a:schemeClr val="lt1"/>
                </a:solidFill>
                <a:latin typeface="Century Gothic"/>
                <a:ea typeface="Century Gothic"/>
                <a:cs typeface="Century Gothic"/>
                <a:sym typeface="Century Gothic"/>
              </a:rPr>
              <a:t>Integration with existing infrastructure</a:t>
            </a:r>
            <a:endParaRPr sz="2200">
              <a:solidFill>
                <a:schemeClr val="lt1"/>
              </a:solidFill>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g29a3ec8e5f3_0_0"/>
          <p:cNvSpPr txBox="1"/>
          <p:nvPr>
            <p:ph type="title"/>
          </p:nvPr>
        </p:nvSpPr>
        <p:spPr>
          <a:xfrm>
            <a:off x="646100" y="452722"/>
            <a:ext cx="9404700" cy="663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GB" sz="3200"/>
              <a:t>Our Analysis</a:t>
            </a:r>
            <a:endParaRPr sz="2900"/>
          </a:p>
        </p:txBody>
      </p:sp>
      <p:sp>
        <p:nvSpPr>
          <p:cNvPr id="162" name="Google Shape;162;g29a3ec8e5f3_0_0"/>
          <p:cNvSpPr txBox="1"/>
          <p:nvPr>
            <p:ph idx="1" type="body"/>
          </p:nvPr>
        </p:nvSpPr>
        <p:spPr>
          <a:xfrm>
            <a:off x="644438" y="2834249"/>
            <a:ext cx="29400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lang="en-GB"/>
              <a:t>Infrastructure</a:t>
            </a:r>
            <a:endParaRPr/>
          </a:p>
        </p:txBody>
      </p:sp>
      <p:pic>
        <p:nvPicPr>
          <p:cNvPr id="163" name="Google Shape;163;g29a3ec8e5f3_0_0"/>
          <p:cNvPicPr preferRelativeResize="0"/>
          <p:nvPr>
            <p:ph idx="2" type="pic"/>
          </p:nvPr>
        </p:nvPicPr>
        <p:blipFill rotWithShape="1">
          <a:blip r:embed="rId3">
            <a:alphaModFix/>
          </a:blip>
          <a:srcRect b="16334" l="0" r="0" t="16334"/>
          <a:stretch/>
        </p:blipFill>
        <p:spPr>
          <a:xfrm>
            <a:off x="652463" y="1219200"/>
            <a:ext cx="2940000" cy="1524000"/>
          </a:xfrm>
          <a:prstGeom prst="roundRect">
            <a:avLst>
              <a:gd fmla="val 16667" name="adj"/>
            </a:avLst>
          </a:prstGeom>
        </p:spPr>
      </p:pic>
      <p:sp>
        <p:nvSpPr>
          <p:cNvPr id="164" name="Google Shape;164;g29a3ec8e5f3_0_0"/>
          <p:cNvSpPr txBox="1"/>
          <p:nvPr>
            <p:ph idx="3" type="body"/>
          </p:nvPr>
        </p:nvSpPr>
        <p:spPr>
          <a:xfrm>
            <a:off x="652475" y="3501599"/>
            <a:ext cx="2940000" cy="2463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GB" sz="1600"/>
              <a:t>&gt; </a:t>
            </a:r>
            <a:r>
              <a:rPr lang="en-GB" sz="1600"/>
              <a:t>Bike Parking</a:t>
            </a:r>
            <a:endParaRPr sz="1600"/>
          </a:p>
          <a:p>
            <a:pPr indent="0" lvl="0" marL="0" rtl="0" algn="l">
              <a:spcBef>
                <a:spcPts val="1000"/>
              </a:spcBef>
              <a:spcAft>
                <a:spcPts val="0"/>
              </a:spcAft>
              <a:buNone/>
            </a:pPr>
            <a:r>
              <a:t/>
            </a:r>
            <a:endParaRPr sz="200"/>
          </a:p>
          <a:p>
            <a:pPr indent="0" lvl="0" marL="0" rtl="0" algn="l">
              <a:spcBef>
                <a:spcPts val="1000"/>
              </a:spcBef>
              <a:spcAft>
                <a:spcPts val="0"/>
              </a:spcAft>
              <a:buNone/>
            </a:pPr>
            <a:r>
              <a:rPr lang="en-GB" sz="1600"/>
              <a:t>&gt; Road signage &amp; cycling </a:t>
            </a:r>
            <a:endParaRPr sz="1600"/>
          </a:p>
          <a:p>
            <a:pPr indent="0" lvl="0" marL="0" rtl="0" algn="l">
              <a:spcBef>
                <a:spcPts val="1000"/>
              </a:spcBef>
              <a:spcAft>
                <a:spcPts val="0"/>
              </a:spcAft>
              <a:buNone/>
            </a:pPr>
            <a:r>
              <a:rPr lang="en-GB" sz="1600"/>
              <a:t>   Safety</a:t>
            </a:r>
            <a:endParaRPr sz="1600"/>
          </a:p>
          <a:p>
            <a:pPr indent="0" lvl="0" marL="0" rtl="0" algn="l">
              <a:spcBef>
                <a:spcPts val="1000"/>
              </a:spcBef>
              <a:spcAft>
                <a:spcPts val="0"/>
              </a:spcAft>
              <a:buNone/>
            </a:pPr>
            <a:r>
              <a:t/>
            </a:r>
            <a:endParaRPr sz="200"/>
          </a:p>
          <a:p>
            <a:pPr indent="0" lvl="0" marL="0" rtl="0" algn="l">
              <a:spcBef>
                <a:spcPts val="1000"/>
              </a:spcBef>
              <a:spcAft>
                <a:spcPts val="0"/>
              </a:spcAft>
              <a:buNone/>
            </a:pPr>
            <a:r>
              <a:rPr lang="en-GB" sz="1600"/>
              <a:t>&gt; Cycle Superhighway &amp; </a:t>
            </a:r>
            <a:endParaRPr sz="1600"/>
          </a:p>
          <a:p>
            <a:pPr indent="0" lvl="0" marL="0" rtl="0" algn="l">
              <a:spcBef>
                <a:spcPts val="1000"/>
              </a:spcBef>
              <a:spcAft>
                <a:spcPts val="0"/>
              </a:spcAft>
              <a:buNone/>
            </a:pPr>
            <a:r>
              <a:rPr lang="en-GB" sz="1600"/>
              <a:t>   Quietway</a:t>
            </a:r>
            <a:endParaRPr sz="1600"/>
          </a:p>
          <a:p>
            <a:pPr indent="0" lvl="0" marL="0" rtl="0" algn="l">
              <a:spcBef>
                <a:spcPts val="1000"/>
              </a:spcBef>
              <a:spcAft>
                <a:spcPts val="0"/>
              </a:spcAft>
              <a:buNone/>
            </a:pPr>
            <a:r>
              <a:t/>
            </a:r>
            <a:endParaRPr sz="200"/>
          </a:p>
          <a:p>
            <a:pPr indent="0" lvl="0" marL="0" rtl="0" algn="l">
              <a:spcBef>
                <a:spcPts val="1000"/>
              </a:spcBef>
              <a:spcAft>
                <a:spcPts val="0"/>
              </a:spcAft>
              <a:buNone/>
            </a:pPr>
            <a:r>
              <a:rPr lang="en-GB" sz="1600"/>
              <a:t>&gt; Cycle Hire Scheme</a:t>
            </a:r>
            <a:endParaRPr sz="1600"/>
          </a:p>
        </p:txBody>
      </p:sp>
      <p:sp>
        <p:nvSpPr>
          <p:cNvPr id="165" name="Google Shape;165;g29a3ec8e5f3_0_0"/>
          <p:cNvSpPr txBox="1"/>
          <p:nvPr>
            <p:ph idx="4" type="body"/>
          </p:nvPr>
        </p:nvSpPr>
        <p:spPr>
          <a:xfrm>
            <a:off x="3889375" y="2879349"/>
            <a:ext cx="29304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lang="en-GB"/>
              <a:t>Demographics</a:t>
            </a:r>
            <a:endParaRPr/>
          </a:p>
        </p:txBody>
      </p:sp>
      <p:pic>
        <p:nvPicPr>
          <p:cNvPr id="166" name="Google Shape;166;g29a3ec8e5f3_0_0"/>
          <p:cNvPicPr preferRelativeResize="0"/>
          <p:nvPr>
            <p:ph idx="5" type="pic"/>
          </p:nvPr>
        </p:nvPicPr>
        <p:blipFill rotWithShape="1">
          <a:blip r:embed="rId4">
            <a:alphaModFix/>
          </a:blip>
          <a:srcRect b="15196" l="0" r="0" t="15189"/>
          <a:stretch/>
        </p:blipFill>
        <p:spPr>
          <a:xfrm>
            <a:off x="3893387" y="1235825"/>
            <a:ext cx="2930400" cy="1524000"/>
          </a:xfrm>
          <a:prstGeom prst="roundRect">
            <a:avLst>
              <a:gd fmla="val 16667" name="adj"/>
            </a:avLst>
          </a:prstGeom>
        </p:spPr>
      </p:pic>
      <p:sp>
        <p:nvSpPr>
          <p:cNvPr id="167" name="Google Shape;167;g29a3ec8e5f3_0_0"/>
          <p:cNvSpPr txBox="1"/>
          <p:nvPr>
            <p:ph idx="6" type="body"/>
          </p:nvPr>
        </p:nvSpPr>
        <p:spPr>
          <a:xfrm>
            <a:off x="3888025" y="3455604"/>
            <a:ext cx="2934300" cy="23538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GB" sz="1600"/>
              <a:t>&gt; Gender disparity in </a:t>
            </a:r>
            <a:endParaRPr sz="1600"/>
          </a:p>
          <a:p>
            <a:pPr indent="0" lvl="0" marL="0" rtl="0" algn="l">
              <a:spcBef>
                <a:spcPts val="1000"/>
              </a:spcBef>
              <a:spcAft>
                <a:spcPts val="0"/>
              </a:spcAft>
              <a:buNone/>
            </a:pPr>
            <a:r>
              <a:rPr lang="en-GB" sz="1600"/>
              <a:t>   Cycling</a:t>
            </a:r>
            <a:endParaRPr sz="1600"/>
          </a:p>
          <a:p>
            <a:pPr indent="0" lvl="0" marL="0" rtl="0" algn="l">
              <a:spcBef>
                <a:spcPts val="1000"/>
              </a:spcBef>
              <a:spcAft>
                <a:spcPts val="0"/>
              </a:spcAft>
              <a:buNone/>
            </a:pPr>
            <a:r>
              <a:t/>
            </a:r>
            <a:endParaRPr sz="200"/>
          </a:p>
          <a:p>
            <a:pPr indent="0" lvl="0" marL="0" rtl="0" algn="l">
              <a:spcBef>
                <a:spcPts val="1000"/>
              </a:spcBef>
              <a:spcAft>
                <a:spcPts val="0"/>
              </a:spcAft>
              <a:buNone/>
            </a:pPr>
            <a:r>
              <a:rPr lang="en-GB" sz="1600"/>
              <a:t>&gt; Gender time distribution</a:t>
            </a:r>
            <a:endParaRPr sz="1600"/>
          </a:p>
          <a:p>
            <a:pPr indent="0" lvl="0" marL="0" rtl="0" algn="l">
              <a:spcBef>
                <a:spcPts val="1000"/>
              </a:spcBef>
              <a:spcAft>
                <a:spcPts val="0"/>
              </a:spcAft>
              <a:buNone/>
            </a:pPr>
            <a:r>
              <a:rPr lang="en-GB" sz="1600"/>
              <a:t>   </a:t>
            </a:r>
            <a:r>
              <a:rPr lang="en-GB" sz="1600"/>
              <a:t>d</a:t>
            </a:r>
            <a:r>
              <a:rPr lang="en-GB" sz="1600"/>
              <a:t>uring a weekday </a:t>
            </a:r>
            <a:endParaRPr sz="1600"/>
          </a:p>
        </p:txBody>
      </p:sp>
      <p:sp>
        <p:nvSpPr>
          <p:cNvPr id="168" name="Google Shape;168;g29a3ec8e5f3_0_0"/>
          <p:cNvSpPr txBox="1"/>
          <p:nvPr>
            <p:ph idx="7" type="body"/>
          </p:nvPr>
        </p:nvSpPr>
        <p:spPr>
          <a:xfrm>
            <a:off x="7124700" y="2879349"/>
            <a:ext cx="2932200" cy="576300"/>
          </a:xfrm>
          <a:prstGeom prst="rect">
            <a:avLst/>
          </a:prstGeom>
        </p:spPr>
        <p:txBody>
          <a:bodyPr anchorCtr="0" anchor="b" bIns="45700" lIns="91425" spcFirstLastPara="1" rIns="91425" wrap="square" tIns="45700">
            <a:noAutofit/>
          </a:bodyPr>
          <a:lstStyle/>
          <a:p>
            <a:pPr indent="0" lvl="0" marL="0" rtl="0" algn="l">
              <a:spcBef>
                <a:spcPts val="1000"/>
              </a:spcBef>
              <a:spcAft>
                <a:spcPts val="0"/>
              </a:spcAft>
              <a:buNone/>
            </a:pPr>
            <a:r>
              <a:rPr lang="en-GB"/>
              <a:t>Weather</a:t>
            </a:r>
            <a:endParaRPr/>
          </a:p>
        </p:txBody>
      </p:sp>
      <p:pic>
        <p:nvPicPr>
          <p:cNvPr id="169" name="Google Shape;169;g29a3ec8e5f3_0_0"/>
          <p:cNvPicPr preferRelativeResize="0"/>
          <p:nvPr>
            <p:ph idx="8" type="pic"/>
          </p:nvPr>
        </p:nvPicPr>
        <p:blipFill rotWithShape="1">
          <a:blip r:embed="rId5">
            <a:alphaModFix/>
          </a:blip>
          <a:srcRect b="11023" l="0" r="0" t="11015"/>
          <a:stretch/>
        </p:blipFill>
        <p:spPr>
          <a:xfrm>
            <a:off x="7124699" y="1219200"/>
            <a:ext cx="2932200" cy="1524000"/>
          </a:xfrm>
          <a:prstGeom prst="roundRect">
            <a:avLst>
              <a:gd fmla="val 16667" name="adj"/>
            </a:avLst>
          </a:prstGeom>
        </p:spPr>
      </p:pic>
      <p:sp>
        <p:nvSpPr>
          <p:cNvPr id="170" name="Google Shape;170;g29a3ec8e5f3_0_0"/>
          <p:cNvSpPr txBox="1"/>
          <p:nvPr>
            <p:ph idx="9" type="body"/>
          </p:nvPr>
        </p:nvSpPr>
        <p:spPr>
          <a:xfrm>
            <a:off x="7124575" y="3455575"/>
            <a:ext cx="2936100" cy="27429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GB" sz="1600"/>
              <a:t>&gt; Dry</a:t>
            </a:r>
            <a:endParaRPr sz="1600"/>
          </a:p>
          <a:p>
            <a:pPr indent="0" lvl="0" marL="0" rtl="0" algn="l">
              <a:spcBef>
                <a:spcPts val="1000"/>
              </a:spcBef>
              <a:spcAft>
                <a:spcPts val="0"/>
              </a:spcAft>
              <a:buNone/>
            </a:pPr>
            <a:r>
              <a:t/>
            </a:r>
            <a:endParaRPr sz="200"/>
          </a:p>
          <a:p>
            <a:pPr indent="0" lvl="0" marL="0" rtl="0" algn="l">
              <a:spcBef>
                <a:spcPts val="1000"/>
              </a:spcBef>
              <a:spcAft>
                <a:spcPts val="0"/>
              </a:spcAft>
              <a:buNone/>
            </a:pPr>
            <a:r>
              <a:rPr lang="en-GB" sz="1600"/>
              <a:t>&gt; Wet</a:t>
            </a:r>
            <a:endParaRPr sz="1600"/>
          </a:p>
        </p:txBody>
      </p:sp>
      <p:sp>
        <p:nvSpPr>
          <p:cNvPr id="171" name="Google Shape;171;g29a3ec8e5f3_0_0"/>
          <p:cNvSpPr txBox="1"/>
          <p:nvPr/>
        </p:nvSpPr>
        <p:spPr>
          <a:xfrm>
            <a:off x="652475" y="6242950"/>
            <a:ext cx="9199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lt1"/>
                </a:solidFill>
                <a:latin typeface="Century Gothic"/>
                <a:ea typeface="Century Gothic"/>
                <a:cs typeface="Century Gothic"/>
                <a:sym typeface="Century Gothic"/>
              </a:rPr>
              <a:t>Images taken from Cycling Infrastructure Database’s Asset Information Guide</a:t>
            </a:r>
            <a:endParaRPr sz="1200">
              <a:solidFill>
                <a:schemeClr val="lt1"/>
              </a:solidFill>
              <a:latin typeface="Century Gothic"/>
              <a:ea typeface="Century Gothic"/>
              <a:cs typeface="Century Gothic"/>
              <a:sym typeface="Century Gothic"/>
            </a:endParaRPr>
          </a:p>
        </p:txBody>
      </p:sp>
      <p:sp>
        <p:nvSpPr>
          <p:cNvPr id="172" name="Google Shape;172;g29a3ec8e5f3_0_0"/>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12"/>
          <p:cNvSpPr txBox="1"/>
          <p:nvPr>
            <p:ph idx="1" type="body"/>
          </p:nvPr>
        </p:nvSpPr>
        <p:spPr>
          <a:xfrm>
            <a:off x="1104293" y="822122"/>
            <a:ext cx="8946541" cy="5426278"/>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600"/>
              <a:buNone/>
            </a:pPr>
            <a:r>
              <a:t/>
            </a:r>
            <a:endParaRPr/>
          </a:p>
          <a:p>
            <a:pPr indent="0" lvl="0" marL="0" rtl="0" algn="l">
              <a:lnSpc>
                <a:spcPct val="100000"/>
              </a:lnSpc>
              <a:spcBef>
                <a:spcPts val="1000"/>
              </a:spcBef>
              <a:spcAft>
                <a:spcPts val="0"/>
              </a:spcAft>
              <a:buSzPts val="1600"/>
              <a:buNone/>
            </a:pPr>
            <a:r>
              <a:t/>
            </a:r>
            <a:endParaRPr/>
          </a:p>
          <a:p>
            <a:pPr indent="0" lvl="0" marL="0" rtl="0" algn="l">
              <a:lnSpc>
                <a:spcPct val="100000"/>
              </a:lnSpc>
              <a:spcBef>
                <a:spcPts val="1000"/>
              </a:spcBef>
              <a:spcAft>
                <a:spcPts val="0"/>
              </a:spcAft>
              <a:buSzPts val="1600"/>
              <a:buNone/>
            </a:pPr>
            <a:r>
              <a:t/>
            </a:r>
            <a:endParaRPr/>
          </a:p>
        </p:txBody>
      </p:sp>
      <p:sp>
        <p:nvSpPr>
          <p:cNvPr id="371" name="Google Shape;371;p12"/>
          <p:cNvSpPr txBox="1"/>
          <p:nvPr>
            <p:ph type="title"/>
          </p:nvPr>
        </p:nvSpPr>
        <p:spPr>
          <a:xfrm>
            <a:off x="1393638" y="2289352"/>
            <a:ext cx="9404723" cy="2491818"/>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0"/>
              </a:spcAft>
              <a:buClr>
                <a:schemeClr val="lt2"/>
              </a:buClr>
              <a:buSzPts val="4200"/>
              <a:buFont typeface="Century Gothic"/>
              <a:buNone/>
            </a:pPr>
            <a:r>
              <a:rPr lang="en-GB"/>
              <a:t>Thank you for your attention.</a:t>
            </a:r>
            <a:br>
              <a:rPr lang="en-GB"/>
            </a:br>
            <a:br>
              <a:rPr lang="en-GB"/>
            </a:br>
            <a:r>
              <a:rPr lang="en-GB"/>
              <a:t>Any questions?</a:t>
            </a:r>
            <a:endParaRPr/>
          </a:p>
        </p:txBody>
      </p:sp>
      <p:sp>
        <p:nvSpPr>
          <p:cNvPr id="372" name="Google Shape;372;p12"/>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6" name="Shape 376"/>
        <p:cNvGrpSpPr/>
        <p:nvPr/>
      </p:nvGrpSpPr>
      <p:grpSpPr>
        <a:xfrm>
          <a:off x="0" y="0"/>
          <a:ext cx="0" cy="0"/>
          <a:chOff x="0" y="0"/>
          <a:chExt cx="0" cy="0"/>
        </a:xfrm>
      </p:grpSpPr>
      <p:sp>
        <p:nvSpPr>
          <p:cNvPr id="377" name="Google Shape;377;g29c142e25ae_0_1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3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8" name="Google Shape;378;g29c142e25ae_0_11"/>
          <p:cNvCxnSpPr/>
          <p:nvPr/>
        </p:nvCxnSpPr>
        <p:spPr>
          <a:xfrm>
            <a:off x="4356687" y="1930986"/>
            <a:ext cx="0" cy="3200400"/>
          </a:xfrm>
          <a:prstGeom prst="straightConnector1">
            <a:avLst/>
          </a:prstGeom>
          <a:noFill/>
          <a:ln cap="sq" cmpd="sng" w="15875">
            <a:solidFill>
              <a:schemeClr val="lt2">
                <a:alpha val="69410"/>
              </a:schemeClr>
            </a:solidFill>
            <a:prstDash val="solid"/>
            <a:miter lim="800000"/>
            <a:headEnd len="sm" w="sm" type="none"/>
            <a:tailEnd len="sm" w="sm" type="none"/>
          </a:ln>
        </p:spPr>
      </p:cxnSp>
      <p:sp>
        <p:nvSpPr>
          <p:cNvPr id="379" name="Google Shape;379;g29c142e25ae_0_11"/>
          <p:cNvSpPr txBox="1"/>
          <p:nvPr>
            <p:ph idx="1" type="subTitle"/>
          </p:nvPr>
        </p:nvSpPr>
        <p:spPr>
          <a:xfrm>
            <a:off x="1154955" y="1266958"/>
            <a:ext cx="2904000" cy="4528500"/>
          </a:xfrm>
          <a:prstGeom prst="rect">
            <a:avLst/>
          </a:prstGeom>
          <a:noFill/>
          <a:ln>
            <a:noFill/>
          </a:ln>
        </p:spPr>
        <p:txBody>
          <a:bodyPr anchorCtr="0" anchor="ctr" bIns="45700" lIns="91425" spcFirstLastPara="1" rIns="91425" wrap="square" tIns="45700">
            <a:normAutofit/>
          </a:bodyPr>
          <a:lstStyle/>
          <a:p>
            <a:pPr indent="0" lvl="0" marL="0" rtl="0" algn="r">
              <a:lnSpc>
                <a:spcPct val="100000"/>
              </a:lnSpc>
              <a:spcBef>
                <a:spcPts val="0"/>
              </a:spcBef>
              <a:spcAft>
                <a:spcPts val="0"/>
              </a:spcAft>
              <a:buSzPts val="1600"/>
              <a:buNone/>
            </a:pPr>
            <a:r>
              <a:rPr b="1" lang="en-GB" sz="2470">
                <a:solidFill>
                  <a:schemeClr val="lt2"/>
                </a:solidFill>
                <a:latin typeface="Century Gothic"/>
                <a:ea typeface="Century Gothic"/>
                <a:cs typeface="Century Gothic"/>
                <a:sym typeface="Century Gothic"/>
              </a:rPr>
              <a:t>TEAM CLOUD 9</a:t>
            </a:r>
            <a:endParaRPr b="1" sz="2470">
              <a:latin typeface="Century Gothic"/>
              <a:ea typeface="Century Gothic"/>
              <a:cs typeface="Century Gothic"/>
              <a:sym typeface="Century Gothic"/>
            </a:endParaRPr>
          </a:p>
        </p:txBody>
      </p:sp>
      <p:sp>
        <p:nvSpPr>
          <p:cNvPr id="380" name="Google Shape;380;g29c142e25ae_0_11"/>
          <p:cNvSpPr txBox="1"/>
          <p:nvPr>
            <p:ph type="ctrTitle"/>
          </p:nvPr>
        </p:nvSpPr>
        <p:spPr>
          <a:xfrm>
            <a:off x="4654295" y="1266958"/>
            <a:ext cx="6808500" cy="45285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lt2"/>
              </a:buClr>
              <a:buSzPts val="4400"/>
              <a:buFont typeface="Century Gothic"/>
              <a:buNone/>
            </a:pPr>
            <a:r>
              <a:rPr b="1" lang="en-GB" sz="4400"/>
              <a:t>Appendix</a:t>
            </a:r>
            <a:r>
              <a:rPr b="1" lang="en-GB" sz="4400"/>
              <a:t> Slides</a:t>
            </a:r>
            <a:endParaRPr b="1" sz="4400"/>
          </a:p>
        </p:txBody>
      </p:sp>
      <p:sp>
        <p:nvSpPr>
          <p:cNvPr id="381" name="Google Shape;381;g29c142e25ae_0_11"/>
          <p:cNvSpPr txBox="1"/>
          <p:nvPr/>
        </p:nvSpPr>
        <p:spPr>
          <a:xfrm>
            <a:off x="9531038" y="6550264"/>
            <a:ext cx="45669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GB" sz="1400" u="none" cap="none" strike="noStrike">
                <a:solidFill>
                  <a:schemeClr val="lt1"/>
                </a:solidFill>
                <a:latin typeface="Century Gothic"/>
                <a:ea typeface="Century Gothic"/>
                <a:cs typeface="Century Gothic"/>
                <a:sym typeface="Century Gothic"/>
              </a:rPr>
              <a:t>Monday </a:t>
            </a:r>
            <a:r>
              <a:rPr b="1" lang="en-GB">
                <a:solidFill>
                  <a:schemeClr val="lt1"/>
                </a:solidFill>
                <a:latin typeface="Century Gothic"/>
                <a:ea typeface="Century Gothic"/>
                <a:cs typeface="Century Gothic"/>
                <a:sym typeface="Century Gothic"/>
              </a:rPr>
              <a:t>20</a:t>
            </a:r>
            <a:r>
              <a:rPr b="1" baseline="30000" i="0" lang="en-GB" sz="1400" u="none" cap="none" strike="noStrike">
                <a:solidFill>
                  <a:schemeClr val="lt1"/>
                </a:solidFill>
                <a:latin typeface="Century Gothic"/>
                <a:ea typeface="Century Gothic"/>
                <a:cs typeface="Century Gothic"/>
                <a:sym typeface="Century Gothic"/>
              </a:rPr>
              <a:t>th</a:t>
            </a:r>
            <a:r>
              <a:rPr b="1" i="0" lang="en-GB" sz="1400" u="none" cap="none" strike="noStrike">
                <a:solidFill>
                  <a:schemeClr val="lt1"/>
                </a:solidFill>
                <a:latin typeface="Century Gothic"/>
                <a:ea typeface="Century Gothic"/>
                <a:cs typeface="Century Gothic"/>
                <a:sym typeface="Century Gothic"/>
              </a:rPr>
              <a:t> November 2023</a:t>
            </a:r>
            <a:endParaRPr b="1"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par>
                                <p:cTn fill="hold" nodeType="withEffect" presetClass="entr" presetID="10" presetSubtype="0">
                                  <p:stCondLst>
                                    <p:cond delay="1000"/>
                                  </p:stCondLst>
                                  <p:childTnLst>
                                    <p:set>
                                      <p:cBhvr>
                                        <p:cTn dur="1" fill="hold">
                                          <p:stCondLst>
                                            <p:cond delay="0"/>
                                          </p:stCondLst>
                                        </p:cTn>
                                        <p:tgtEl>
                                          <p:spTgt spid="379">
                                            <p:txEl>
                                              <p:pRg end="0" st="0"/>
                                            </p:txEl>
                                          </p:spTgt>
                                        </p:tgtEl>
                                        <p:attrNameLst>
                                          <p:attrName>style.visibility</p:attrName>
                                        </p:attrNameLst>
                                      </p:cBhvr>
                                      <p:to>
                                        <p:strVal val="visible"/>
                                      </p:to>
                                    </p:set>
                                    <p:animEffect filter="fade" transition="in">
                                      <p:cBhvr>
                                        <p:cTn dur="1000"/>
                                        <p:tgtEl>
                                          <p:spTgt spid="379">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32"/>
          <p:cNvSpPr txBox="1"/>
          <p:nvPr>
            <p:ph type="title"/>
          </p:nvPr>
        </p:nvSpPr>
        <p:spPr>
          <a:xfrm>
            <a:off x="511975" y="351600"/>
            <a:ext cx="9385200" cy="600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Cycling Infrastructure Recommendations (1/2)</a:t>
            </a:r>
            <a:endParaRPr/>
          </a:p>
        </p:txBody>
      </p:sp>
      <p:graphicFrame>
        <p:nvGraphicFramePr>
          <p:cNvPr id="388" name="Google Shape;388;p32"/>
          <p:cNvGraphicFramePr/>
          <p:nvPr/>
        </p:nvGraphicFramePr>
        <p:xfrm>
          <a:off x="520224" y="1175755"/>
          <a:ext cx="3000000" cy="3000000"/>
        </p:xfrm>
        <a:graphic>
          <a:graphicData uri="http://schemas.openxmlformats.org/drawingml/2006/table">
            <a:tbl>
              <a:tblPr bandRow="1" firstRow="1">
                <a:gradFill>
                  <a:gsLst>
                    <a:gs pos="0">
                      <a:srgbClr val="AED2E7"/>
                    </a:gs>
                    <a:gs pos="35000">
                      <a:srgbClr val="C6DDEC"/>
                    </a:gs>
                    <a:gs pos="100000">
                      <a:srgbClr val="E7F2F9"/>
                    </a:gs>
                  </a:gsLst>
                  <a:lin ang="16200000" scaled="0"/>
                </a:gradFill>
                <a:tableStyleId>{8FB00F65-7CAD-47C6-ADDF-3E19B10A3F16}</a:tableStyleId>
              </a:tblPr>
              <a:tblGrid>
                <a:gridCol w="2787100"/>
                <a:gridCol w="3873650"/>
                <a:gridCol w="4490875"/>
              </a:tblGrid>
              <a:tr h="682350">
                <a:tc>
                  <a:txBody>
                    <a:bodyPr/>
                    <a:lstStyle/>
                    <a:p>
                      <a:pPr indent="0" lvl="0" marL="0" marR="0" rtl="0" algn="ctr">
                        <a:lnSpc>
                          <a:spcPct val="100000"/>
                        </a:lnSpc>
                        <a:spcBef>
                          <a:spcPts val="0"/>
                        </a:spcBef>
                        <a:spcAft>
                          <a:spcPts val="0"/>
                        </a:spcAft>
                        <a:buNone/>
                      </a:pPr>
                      <a:r>
                        <a:rPr lang="en-GB">
                          <a:latin typeface="Century Gothic"/>
                          <a:ea typeface="Century Gothic"/>
                          <a:cs typeface="Century Gothic"/>
                          <a:sym typeface="Century Gothic"/>
                        </a:rPr>
                        <a:t>Research / </a:t>
                      </a:r>
                      <a:r>
                        <a:rPr lang="en-GB">
                          <a:latin typeface="Century Gothic"/>
                          <a:ea typeface="Century Gothic"/>
                          <a:cs typeface="Century Gothic"/>
                          <a:sym typeface="Century Gothic"/>
                        </a:rPr>
                        <a:t>Data</a:t>
                      </a:r>
                      <a:r>
                        <a:rPr lang="en-GB">
                          <a:latin typeface="Century Gothic"/>
                          <a:ea typeface="Century Gothic"/>
                          <a:cs typeface="Century Gothic"/>
                          <a:sym typeface="Century Gothic"/>
                        </a:rPr>
                        <a:t> insights</a:t>
                      </a:r>
                      <a:endParaRPr u="none" cap="none" strike="noStrike">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0"/>
                        <a:buFont typeface="Arial"/>
                        <a:buNone/>
                      </a:pPr>
                      <a:r>
                        <a:rPr lang="en-GB" u="none" cap="none" strike="noStrike">
                          <a:latin typeface="Century Gothic"/>
                          <a:ea typeface="Century Gothic"/>
                          <a:cs typeface="Century Gothic"/>
                          <a:sym typeface="Century Gothic"/>
                        </a:rPr>
                        <a:t>Recommendations</a:t>
                      </a:r>
                      <a:endParaRPr>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GB" u="none" cap="none" strike="noStrike">
                          <a:latin typeface="Century Gothic"/>
                          <a:ea typeface="Century Gothic"/>
                          <a:cs typeface="Century Gothic"/>
                          <a:sym typeface="Century Gothic"/>
                        </a:rPr>
                        <a:t>How to Measure Success</a:t>
                      </a:r>
                      <a:endParaRPr>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689675">
                <a:tc>
                  <a:txBody>
                    <a:bodyPr/>
                    <a:lstStyle/>
                    <a:p>
                      <a:pPr indent="0" lvl="0" marL="0" marR="0" rtl="0" algn="ctr">
                        <a:lnSpc>
                          <a:spcPct val="100000"/>
                        </a:lnSpc>
                        <a:spcBef>
                          <a:spcPts val="0"/>
                        </a:spcBef>
                        <a:spcAft>
                          <a:spcPts val="0"/>
                        </a:spcAft>
                        <a:buNone/>
                      </a:pPr>
                      <a:r>
                        <a:rPr b="1" lang="en-GB">
                          <a:latin typeface="Century Gothic"/>
                          <a:ea typeface="Century Gothic"/>
                          <a:cs typeface="Century Gothic"/>
                          <a:sym typeface="Century Gothic"/>
                        </a:rPr>
                        <a:t>Lack of bike parking discourages cycling / S</a:t>
                      </a:r>
                      <a:r>
                        <a:rPr b="1" lang="en-GB">
                          <a:latin typeface="Century Gothic"/>
                          <a:ea typeface="Century Gothic"/>
                          <a:cs typeface="Century Gothic"/>
                          <a:sym typeface="Century Gothic"/>
                        </a:rPr>
                        <a:t>tatistically significant correlation between bicycle parking capacity and average daily cycle counts with a p-value close to zero</a:t>
                      </a:r>
                      <a:endParaRPr b="1" u="none" cap="none" strike="noStrike">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A6C2D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n-GB" u="none" cap="none" strike="noStrike">
                          <a:latin typeface="Century Gothic"/>
                          <a:ea typeface="Century Gothic"/>
                          <a:cs typeface="Century Gothic"/>
                          <a:sym typeface="Century Gothic"/>
                        </a:rPr>
                        <a:t>Enhance the capacity of bicycle parking facilities strategically across the city to accommodate growing demand. Collaborate with public transport authorities to integrate bike parking facilities seamlessly with transit hubs.</a:t>
                      </a:r>
                      <a:endParaRPr b="1">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GB" u="none" cap="none" strike="noStrike">
                          <a:latin typeface="Century Gothic"/>
                          <a:ea typeface="Century Gothic"/>
                          <a:cs typeface="Century Gothic"/>
                          <a:sym typeface="Century Gothic"/>
                        </a:rPr>
                        <a:t>Monitor the frequency and capacity usage or enhanced bike parking facilities, and regularly collect feedback from cyclists regarding the satisfaction with the new bike parking spaces. A successful outcome would involve an increase in the number of bikes parked daily and a positive sentiment reflected from users. </a:t>
                      </a:r>
                      <a:endParaRPr b="1" u="none" cap="none" strike="noStrike">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234750">
                <a:tc>
                  <a:txBody>
                    <a:bodyPr/>
                    <a:lstStyle/>
                    <a:p>
                      <a:pPr indent="0" lvl="0" marL="0" rtl="0" algn="ctr">
                        <a:spcBef>
                          <a:spcPts val="0"/>
                        </a:spcBef>
                        <a:spcAft>
                          <a:spcPts val="0"/>
                        </a:spcAft>
                        <a:buNone/>
                      </a:pPr>
                      <a:r>
                        <a:rPr b="1" lang="en-GB">
                          <a:latin typeface="Century Gothic"/>
                          <a:ea typeface="Century Gothic"/>
                          <a:cs typeface="Century Gothic"/>
                          <a:sym typeface="Century Gothic"/>
                        </a:rPr>
                        <a:t>People must feel safe cycling / Cycle exception signage counts’ statistically significant correlation with Total </a:t>
                      </a:r>
                      <a:r>
                        <a:rPr b="1" lang="en-GB">
                          <a:latin typeface="Century Gothic"/>
                          <a:ea typeface="Century Gothic"/>
                          <a:cs typeface="Century Gothic"/>
                          <a:sym typeface="Century Gothic"/>
                        </a:rPr>
                        <a:t>cycles</a:t>
                      </a:r>
                      <a:r>
                        <a:rPr b="1" lang="en-GB">
                          <a:latin typeface="Century Gothic"/>
                          <a:ea typeface="Century Gothic"/>
                          <a:cs typeface="Century Gothic"/>
                          <a:sym typeface="Century Gothic"/>
                        </a:rPr>
                        <a:t> per head</a:t>
                      </a:r>
                      <a:endParaRPr b="1">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None/>
                      </a:pPr>
                      <a:r>
                        <a:rPr b="1" lang="en-GB">
                          <a:latin typeface="Century Gothic"/>
                          <a:ea typeface="Century Gothic"/>
                          <a:cs typeface="Century Gothic"/>
                          <a:sym typeface="Century Gothic"/>
                        </a:rPr>
                        <a:t>Continue to invest in safety features of the cycling infrastructure, e.g. Turning exception signposts, Except cycle signposts.</a:t>
                      </a:r>
                      <a:endParaRPr b="1">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CFE2F3"/>
                    </a:solidFill>
                  </a:tcPr>
                </a:tc>
                <a:tc>
                  <a:txBody>
                    <a:bodyPr/>
                    <a:lstStyle/>
                    <a:p>
                      <a:pPr indent="0" lvl="0" marL="0" rtl="0" algn="ctr">
                        <a:spcBef>
                          <a:spcPts val="0"/>
                        </a:spcBef>
                        <a:spcAft>
                          <a:spcPts val="0"/>
                        </a:spcAft>
                        <a:buClr>
                          <a:schemeClr val="dk1"/>
                        </a:buClr>
                        <a:buFont typeface="Arial"/>
                        <a:buNone/>
                      </a:pPr>
                      <a:r>
                        <a:rPr b="1" lang="en-GB">
                          <a:latin typeface="Century Gothic"/>
                          <a:ea typeface="Century Gothic"/>
                          <a:cs typeface="Century Gothic"/>
                          <a:sym typeface="Century Gothic"/>
                        </a:rPr>
                        <a:t>Track total cycle counts’ trend &amp; number of ‘cycle except’ arrangement to facilitate cycling safety </a:t>
                      </a:r>
                      <a:endParaRPr b="1">
                        <a:latin typeface="Century Gothic"/>
                        <a:ea typeface="Century Gothic"/>
                        <a:cs typeface="Century Gothic"/>
                        <a:sym typeface="Century Gothic"/>
                      </a:endParaRPr>
                    </a:p>
                    <a:p>
                      <a:pPr indent="0" lvl="0" marL="0" rtl="0" algn="ctr">
                        <a:spcBef>
                          <a:spcPts val="0"/>
                        </a:spcBef>
                        <a:spcAft>
                          <a:spcPts val="0"/>
                        </a:spcAft>
                        <a:buNone/>
                      </a:pPr>
                      <a:r>
                        <a:rPr b="1" lang="en-GB">
                          <a:latin typeface="Century Gothic"/>
                          <a:ea typeface="Century Gothic"/>
                          <a:cs typeface="Century Gothic"/>
                          <a:sym typeface="Century Gothic"/>
                        </a:rPr>
                        <a:t> and gather feedback from cyclists. </a:t>
                      </a:r>
                      <a:endParaRPr b="1">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CFE2F3"/>
                    </a:solidFill>
                  </a:tcPr>
                </a:tc>
              </a:tr>
              <a:tr h="1462225">
                <a:tc>
                  <a:txBody>
                    <a:bodyPr/>
                    <a:lstStyle/>
                    <a:p>
                      <a:pPr indent="0" lvl="0" marL="0" rtl="0" algn="ctr">
                        <a:spcBef>
                          <a:spcPts val="0"/>
                        </a:spcBef>
                        <a:spcAft>
                          <a:spcPts val="0"/>
                        </a:spcAft>
                        <a:buNone/>
                      </a:pPr>
                      <a:r>
                        <a:rPr b="1" lang="en-GB">
                          <a:latin typeface="Century Gothic"/>
                          <a:ea typeface="Century Gothic"/>
                          <a:cs typeface="Century Gothic"/>
                          <a:sym typeface="Century Gothic"/>
                        </a:rPr>
                        <a:t>Only 16% of Londoners in Sept 2016 have used Cycle Superhighways / Presence of Superhighways does not correlate with more cycling</a:t>
                      </a:r>
                      <a:endParaRPr b="1">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rtl="0" algn="ctr">
                        <a:spcBef>
                          <a:spcPts val="0"/>
                        </a:spcBef>
                        <a:spcAft>
                          <a:spcPts val="0"/>
                        </a:spcAft>
                        <a:buSzPts val="1400"/>
                        <a:buNone/>
                      </a:pPr>
                      <a:r>
                        <a:rPr b="1" lang="en-GB">
                          <a:latin typeface="Century Gothic"/>
                          <a:ea typeface="Century Gothic"/>
                          <a:cs typeface="Century Gothic"/>
                          <a:sym typeface="Century Gothic"/>
                        </a:rPr>
                        <a:t>Keep monitoring utilisation and assess effectiveness of Cycle Superhighway &amp; Quietway per location in helping increase cycling before further introducing them to other London boroughs.</a:t>
                      </a:r>
                      <a:endParaRPr b="1">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Font typeface="Arial"/>
                        <a:buNone/>
                      </a:pPr>
                      <a:r>
                        <a:rPr b="1" lang="en-GB">
                          <a:latin typeface="Century Gothic"/>
                          <a:ea typeface="Century Gothic"/>
                          <a:cs typeface="Century Gothic"/>
                          <a:sym typeface="Century Gothic"/>
                        </a:rPr>
                        <a:t>Track cycle counts’ trend along each Superhighway</a:t>
                      </a:r>
                      <a:endParaRPr b="1">
                        <a:latin typeface="Century Gothic"/>
                        <a:ea typeface="Century Gothic"/>
                        <a:cs typeface="Century Gothic"/>
                        <a:sym typeface="Century Gothic"/>
                      </a:endParaRPr>
                    </a:p>
                    <a:p>
                      <a:pPr indent="0" lvl="0" marL="0" rtl="0" algn="ctr">
                        <a:spcBef>
                          <a:spcPts val="0"/>
                        </a:spcBef>
                        <a:spcAft>
                          <a:spcPts val="0"/>
                        </a:spcAft>
                        <a:buClr>
                          <a:schemeClr val="dk1"/>
                        </a:buClr>
                        <a:buFont typeface="Arial"/>
                        <a:buNone/>
                      </a:pPr>
                      <a:r>
                        <a:rPr b="1" lang="en-GB">
                          <a:latin typeface="Century Gothic"/>
                          <a:ea typeface="Century Gothic"/>
                          <a:cs typeface="Century Gothic"/>
                          <a:sym typeface="Century Gothic"/>
                        </a:rPr>
                        <a:t> and gather feedback from cyclists.</a:t>
                      </a:r>
                      <a:endParaRPr b="1">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389" name="Google Shape;389;p32"/>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g1eb7512e922_0_0"/>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
        <p:nvSpPr>
          <p:cNvPr id="396" name="Google Shape;396;g1eb7512e922_0_0"/>
          <p:cNvSpPr txBox="1"/>
          <p:nvPr>
            <p:ph type="title"/>
          </p:nvPr>
        </p:nvSpPr>
        <p:spPr>
          <a:xfrm>
            <a:off x="546300" y="356475"/>
            <a:ext cx="9425100" cy="600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Cycling Infrastructure Recommendations (2/2)</a:t>
            </a:r>
            <a:endParaRPr/>
          </a:p>
        </p:txBody>
      </p:sp>
      <p:graphicFrame>
        <p:nvGraphicFramePr>
          <p:cNvPr id="397" name="Google Shape;397;g1eb7512e922_0_0"/>
          <p:cNvGraphicFramePr/>
          <p:nvPr/>
        </p:nvGraphicFramePr>
        <p:xfrm>
          <a:off x="520224" y="1175755"/>
          <a:ext cx="3000000" cy="3000000"/>
        </p:xfrm>
        <a:graphic>
          <a:graphicData uri="http://schemas.openxmlformats.org/drawingml/2006/table">
            <a:tbl>
              <a:tblPr bandRow="1" firstRow="1">
                <a:gradFill>
                  <a:gsLst>
                    <a:gs pos="0">
                      <a:srgbClr val="AED2E7"/>
                    </a:gs>
                    <a:gs pos="35000">
                      <a:srgbClr val="C6DDEC"/>
                    </a:gs>
                    <a:gs pos="100000">
                      <a:srgbClr val="E7F2F9"/>
                    </a:gs>
                  </a:gsLst>
                  <a:lin ang="16200038" scaled="0"/>
                </a:gradFill>
                <a:tableStyleId>{8FB00F65-7CAD-47C6-ADDF-3E19B10A3F16}</a:tableStyleId>
              </a:tblPr>
              <a:tblGrid>
                <a:gridCol w="2787100"/>
                <a:gridCol w="3873650"/>
                <a:gridCol w="4490875"/>
              </a:tblGrid>
              <a:tr h="708825">
                <a:tc>
                  <a:txBody>
                    <a:bodyPr/>
                    <a:lstStyle/>
                    <a:p>
                      <a:pPr indent="0" lvl="0" marL="0" marR="0" rtl="0" algn="ctr">
                        <a:lnSpc>
                          <a:spcPct val="100000"/>
                        </a:lnSpc>
                        <a:spcBef>
                          <a:spcPts val="0"/>
                        </a:spcBef>
                        <a:spcAft>
                          <a:spcPts val="0"/>
                        </a:spcAft>
                        <a:buNone/>
                      </a:pPr>
                      <a:r>
                        <a:rPr lang="en-GB">
                          <a:latin typeface="Century Gothic"/>
                          <a:ea typeface="Century Gothic"/>
                          <a:cs typeface="Century Gothic"/>
                          <a:sym typeface="Century Gothic"/>
                        </a:rPr>
                        <a:t>Research / Data insights</a:t>
                      </a:r>
                      <a:endParaRPr u="none" cap="none" strike="noStrike">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0"/>
                        <a:buFont typeface="Arial"/>
                        <a:buNone/>
                      </a:pPr>
                      <a:r>
                        <a:rPr lang="en-GB" u="none" cap="none" strike="noStrike">
                          <a:latin typeface="Century Gothic"/>
                          <a:ea typeface="Century Gothic"/>
                          <a:cs typeface="Century Gothic"/>
                          <a:sym typeface="Century Gothic"/>
                        </a:rPr>
                        <a:t>Recommendations</a:t>
                      </a:r>
                      <a:endParaRPr>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GB" u="none" cap="none" strike="noStrike">
                          <a:latin typeface="Century Gothic"/>
                          <a:ea typeface="Century Gothic"/>
                          <a:cs typeface="Century Gothic"/>
                          <a:sym typeface="Century Gothic"/>
                        </a:rPr>
                        <a:t>How to Measure Success</a:t>
                      </a:r>
                      <a:endParaRPr>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227875">
                <a:tc>
                  <a:txBody>
                    <a:bodyPr/>
                    <a:lstStyle/>
                    <a:p>
                      <a:pPr indent="0" lvl="0" marL="0" marR="0" rtl="0" algn="ctr">
                        <a:lnSpc>
                          <a:spcPct val="100000"/>
                        </a:lnSpc>
                        <a:spcBef>
                          <a:spcPts val="0"/>
                        </a:spcBef>
                        <a:spcAft>
                          <a:spcPts val="0"/>
                        </a:spcAft>
                        <a:buNone/>
                      </a:pPr>
                      <a:r>
                        <a:rPr b="1" lang="en-GB">
                          <a:latin typeface="Century Gothic"/>
                          <a:ea typeface="Century Gothic"/>
                          <a:cs typeface="Century Gothic"/>
                          <a:sym typeface="Century Gothic"/>
                        </a:rPr>
                        <a:t>Growth trend in Santander Bike hire</a:t>
                      </a:r>
                      <a:endParaRPr b="1" u="none" cap="none" strike="noStrike">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GB" u="none" cap="none" strike="noStrike">
                          <a:latin typeface="Century Gothic"/>
                          <a:ea typeface="Century Gothic"/>
                          <a:cs typeface="Century Gothic"/>
                          <a:sym typeface="Century Gothic"/>
                        </a:rPr>
                        <a:t>Launch </a:t>
                      </a:r>
                      <a:r>
                        <a:rPr b="1" lang="en-GB" u="none" cap="none" strike="noStrike">
                          <a:latin typeface="Century Gothic"/>
                          <a:ea typeface="Century Gothic"/>
                          <a:cs typeface="Century Gothic"/>
                          <a:sym typeface="Century Gothic"/>
                        </a:rPr>
                        <a:t>targeted Santander Bike campaigns </a:t>
                      </a:r>
                      <a:r>
                        <a:rPr b="1" lang="en-GB" u="none" cap="none" strike="noStrike">
                          <a:latin typeface="Century Gothic"/>
                          <a:ea typeface="Century Gothic"/>
                          <a:cs typeface="Century Gothic"/>
                          <a:sym typeface="Century Gothic"/>
                        </a:rPr>
                        <a:t>to rekindle interest and promote their benefits. Foster partnerships and </a:t>
                      </a:r>
                      <a:r>
                        <a:rPr b="1" lang="en-GB" u="none" cap="none" strike="noStrike">
                          <a:latin typeface="Century Gothic"/>
                          <a:ea typeface="Century Gothic"/>
                          <a:cs typeface="Century Gothic"/>
                          <a:sym typeface="Century Gothic"/>
                        </a:rPr>
                        <a:t>engagement with local communities</a:t>
                      </a:r>
                      <a:r>
                        <a:rPr b="1" lang="en-GB" u="none" cap="none" strike="noStrike">
                          <a:latin typeface="Century Gothic"/>
                          <a:ea typeface="Century Gothic"/>
                          <a:cs typeface="Century Gothic"/>
                          <a:sym typeface="Century Gothic"/>
                        </a:rPr>
                        <a:t> to understand preferences and barrier. Introduce </a:t>
                      </a:r>
                      <a:r>
                        <a:rPr b="1" lang="en-GB" u="none" cap="none" strike="noStrike">
                          <a:latin typeface="Century Gothic"/>
                          <a:ea typeface="Century Gothic"/>
                          <a:cs typeface="Century Gothic"/>
                          <a:sym typeface="Century Gothic"/>
                        </a:rPr>
                        <a:t>incentive programs </a:t>
                      </a:r>
                      <a:r>
                        <a:rPr b="1" lang="en-GB" u="none" cap="none" strike="noStrike">
                          <a:latin typeface="Century Gothic"/>
                          <a:ea typeface="Century Gothic"/>
                          <a:cs typeface="Century Gothic"/>
                          <a:sym typeface="Century Gothic"/>
                        </a:rPr>
                        <a:t>such as discounts or loyalty rewards for frequent Santander bike users.</a:t>
                      </a:r>
                      <a:endParaRPr b="1" u="none" cap="none" strike="noStrike">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GB" u="none" cap="none" strike="noStrike">
                          <a:latin typeface="Century Gothic"/>
                          <a:ea typeface="Century Gothic"/>
                          <a:cs typeface="Century Gothic"/>
                          <a:sym typeface="Century Gothic"/>
                        </a:rPr>
                        <a:t>Measure the frequency of Santander bike rides over time</a:t>
                      </a:r>
                      <a:r>
                        <a:rPr b="1" lang="en-GB" u="none" cap="none" strike="noStrike">
                          <a:latin typeface="Century Gothic"/>
                          <a:ea typeface="Century Gothic"/>
                          <a:cs typeface="Century Gothic"/>
                          <a:sym typeface="Century Gothic"/>
                        </a:rPr>
                        <a:t>. </a:t>
                      </a:r>
                      <a:r>
                        <a:rPr b="1" lang="en-GB" u="none" cap="none" strike="noStrike">
                          <a:latin typeface="Century Gothic"/>
                          <a:ea typeface="Century Gothic"/>
                          <a:cs typeface="Century Gothic"/>
                          <a:sym typeface="Century Gothic"/>
                        </a:rPr>
                        <a:t>Evaluate community engagement</a:t>
                      </a:r>
                      <a:r>
                        <a:rPr b="1" lang="en-GB" u="none" cap="none" strike="noStrike">
                          <a:latin typeface="Century Gothic"/>
                          <a:ea typeface="Century Gothic"/>
                          <a:cs typeface="Century Gothic"/>
                          <a:sym typeface="Century Gothic"/>
                        </a:rPr>
                        <a:t> levels through event participation and survey responses. </a:t>
                      </a:r>
                      <a:r>
                        <a:rPr b="1" lang="en-GB" u="none" cap="none" strike="noStrike">
                          <a:latin typeface="Century Gothic"/>
                          <a:ea typeface="Century Gothic"/>
                          <a:cs typeface="Century Gothic"/>
                          <a:sym typeface="Century Gothic"/>
                        </a:rPr>
                        <a:t>Track the uptake of incentive programs.</a:t>
                      </a:r>
                      <a:r>
                        <a:rPr b="1" lang="en-GB" u="none" cap="none" strike="noStrike">
                          <a:latin typeface="Century Gothic"/>
                          <a:ea typeface="Century Gothic"/>
                          <a:cs typeface="Century Gothic"/>
                          <a:sym typeface="Century Gothic"/>
                        </a:rPr>
                        <a:t> Success will be reflected by </a:t>
                      </a:r>
                      <a:r>
                        <a:rPr b="1" lang="en-GB" u="none" cap="none" strike="noStrike">
                          <a:latin typeface="Century Gothic"/>
                          <a:ea typeface="Century Gothic"/>
                          <a:cs typeface="Century Gothic"/>
                          <a:sym typeface="Century Gothic"/>
                        </a:rPr>
                        <a:t>increased ride frequency</a:t>
                      </a:r>
                      <a:r>
                        <a:rPr b="1" lang="en-GB" u="none" cap="none" strike="noStrike">
                          <a:latin typeface="Century Gothic"/>
                          <a:ea typeface="Century Gothic"/>
                          <a:cs typeface="Century Gothic"/>
                          <a:sym typeface="Century Gothic"/>
                        </a:rPr>
                        <a:t>, </a:t>
                      </a:r>
                      <a:r>
                        <a:rPr b="1" lang="en-GB" u="none" cap="none" strike="noStrike">
                          <a:latin typeface="Century Gothic"/>
                          <a:ea typeface="Century Gothic"/>
                          <a:cs typeface="Century Gothic"/>
                          <a:sym typeface="Century Gothic"/>
                        </a:rPr>
                        <a:t>positive sentiment from the community</a:t>
                      </a:r>
                      <a:r>
                        <a:rPr b="1" lang="en-GB" u="none" cap="none" strike="noStrike">
                          <a:latin typeface="Century Gothic"/>
                          <a:ea typeface="Century Gothic"/>
                          <a:cs typeface="Century Gothic"/>
                          <a:sym typeface="Century Gothic"/>
                        </a:rPr>
                        <a:t>, and </a:t>
                      </a:r>
                      <a:r>
                        <a:rPr b="1" lang="en-GB" u="none" cap="none" strike="noStrike">
                          <a:latin typeface="Century Gothic"/>
                          <a:ea typeface="Century Gothic"/>
                          <a:cs typeface="Century Gothic"/>
                          <a:sym typeface="Century Gothic"/>
                        </a:rPr>
                        <a:t>increased participation in incentive programs</a:t>
                      </a:r>
                      <a:r>
                        <a:rPr b="1" lang="en-GB" u="none" cap="none" strike="noStrike">
                          <a:latin typeface="Century Gothic"/>
                          <a:ea typeface="Century Gothic"/>
                          <a:cs typeface="Century Gothic"/>
                          <a:sym typeface="Century Gothic"/>
                        </a:rPr>
                        <a:t>. </a:t>
                      </a:r>
                      <a:endParaRPr b="1" u="none" cap="none" strike="noStrike">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g1eb779c58e5_3_0"/>
          <p:cNvSpPr txBox="1"/>
          <p:nvPr>
            <p:ph type="title"/>
          </p:nvPr>
        </p:nvSpPr>
        <p:spPr>
          <a:xfrm>
            <a:off x="646111" y="452718"/>
            <a:ext cx="9404700" cy="14004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1800"/>
              <a:buFont typeface="Arial"/>
              <a:buNone/>
            </a:pPr>
            <a:r>
              <a:rPr b="1" lang="en-GB" sz="3200"/>
              <a:t>Demographic </a:t>
            </a:r>
            <a:r>
              <a:rPr b="1" lang="en-GB" sz="3200"/>
              <a:t>Recommendations</a:t>
            </a:r>
            <a:endParaRPr/>
          </a:p>
          <a:p>
            <a:pPr indent="0" lvl="0" marL="0" rtl="0" algn="l">
              <a:spcBef>
                <a:spcPts val="0"/>
              </a:spcBef>
              <a:spcAft>
                <a:spcPts val="0"/>
              </a:spcAft>
              <a:buNone/>
            </a:pPr>
            <a:r>
              <a:t/>
            </a:r>
            <a:endParaRPr/>
          </a:p>
        </p:txBody>
      </p:sp>
      <p:sp>
        <p:nvSpPr>
          <p:cNvPr id="404" name="Google Shape;404;g1eb779c58e5_3_0"/>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graphicFrame>
        <p:nvGraphicFramePr>
          <p:cNvPr id="405" name="Google Shape;405;g1eb779c58e5_3_0"/>
          <p:cNvGraphicFramePr/>
          <p:nvPr/>
        </p:nvGraphicFramePr>
        <p:xfrm>
          <a:off x="826746" y="1251022"/>
          <a:ext cx="3000000" cy="3000000"/>
        </p:xfrm>
        <a:graphic>
          <a:graphicData uri="http://schemas.openxmlformats.org/drawingml/2006/table">
            <a:tbl>
              <a:tblPr bandRow="1" firstRow="1">
                <a:noFill/>
                <a:tableStyleId>{8FB00F65-7CAD-47C6-ADDF-3E19B10A3F16}</a:tableStyleId>
              </a:tblPr>
              <a:tblGrid>
                <a:gridCol w="5182000"/>
                <a:gridCol w="5182000"/>
              </a:tblGrid>
              <a:tr h="852475">
                <a:tc>
                  <a:txBody>
                    <a:bodyPr/>
                    <a:lstStyle/>
                    <a:p>
                      <a:pPr indent="0" lvl="0" marL="0" marR="0" rtl="0" algn="ctr">
                        <a:lnSpc>
                          <a:spcPct val="100000"/>
                        </a:lnSpc>
                        <a:spcBef>
                          <a:spcPts val="0"/>
                        </a:spcBef>
                        <a:spcAft>
                          <a:spcPts val="0"/>
                        </a:spcAft>
                        <a:buClr>
                          <a:srgbClr val="000000"/>
                        </a:buClr>
                        <a:buSzPts val="1600"/>
                        <a:buFont typeface="Arial"/>
                        <a:buNone/>
                      </a:pPr>
                      <a:r>
                        <a:rPr lang="en-GB" sz="1600" u="none" cap="none" strike="noStrike"/>
                        <a:t>Recommendations</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GB" sz="1600" u="none" cap="none" strike="noStrike"/>
                        <a:t>How to Measure Success</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360825">
                <a:tc>
                  <a:txBody>
                    <a:bodyPr/>
                    <a:lstStyle/>
                    <a:p>
                      <a:pPr indent="0" lvl="0" marL="0" marR="0" rtl="0" algn="ctr">
                        <a:lnSpc>
                          <a:spcPct val="100000"/>
                        </a:lnSpc>
                        <a:spcBef>
                          <a:spcPts val="0"/>
                        </a:spcBef>
                        <a:spcAft>
                          <a:spcPts val="0"/>
                        </a:spcAft>
                        <a:buClr>
                          <a:srgbClr val="000000"/>
                        </a:buClr>
                        <a:buSzPts val="1400"/>
                        <a:buFont typeface="Arial"/>
                        <a:buNone/>
                      </a:pPr>
                      <a:r>
                        <a:rPr b="1" lang="en-GB" sz="1500" u="none" cap="none" strike="noStrike"/>
                        <a:t>Implement safety alarms or alert systems connected to rented bike to enhance personal security. </a:t>
                      </a:r>
                      <a:endParaRPr b="1" sz="1500"/>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A6C2D1"/>
                    </a:solidFill>
                  </a:tcPr>
                </a:tc>
                <a:tc>
                  <a:txBody>
                    <a:bodyPr/>
                    <a:lstStyle/>
                    <a:p>
                      <a:pPr indent="0" lvl="0" marL="0" marR="0" rtl="0" algn="ctr">
                        <a:lnSpc>
                          <a:spcPct val="100000"/>
                        </a:lnSpc>
                        <a:spcBef>
                          <a:spcPts val="0"/>
                        </a:spcBef>
                        <a:spcAft>
                          <a:spcPts val="0"/>
                        </a:spcAft>
                        <a:buNone/>
                      </a:pPr>
                      <a:r>
                        <a:rPr b="1" lang="en-GB" sz="1500" u="none" cap="none" strike="noStrike"/>
                        <a:t>Measured by tracking incident reduction and assessing overall increase in safety perceptions among female cyclists.</a:t>
                      </a:r>
                      <a:endParaRPr b="1" sz="15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A6C2D1"/>
                    </a:solidFill>
                  </a:tcPr>
                </a:tc>
              </a:tr>
              <a:tr h="1474925">
                <a:tc>
                  <a:txBody>
                    <a:bodyPr/>
                    <a:lstStyle/>
                    <a:p>
                      <a:pPr indent="0" lvl="0" marL="0" marR="0" rtl="0" algn="ctr">
                        <a:lnSpc>
                          <a:spcPct val="100000"/>
                        </a:lnSpc>
                        <a:spcBef>
                          <a:spcPts val="0"/>
                        </a:spcBef>
                        <a:spcAft>
                          <a:spcPts val="0"/>
                        </a:spcAft>
                        <a:buNone/>
                      </a:pPr>
                      <a:r>
                        <a:rPr b="1" lang="en-GB" sz="1500" u="none" cap="none" strike="noStrike"/>
                        <a:t>Increase the presence of TfL staff at docking stations to ensure a swift response to queries, maintenance issues, and enhance overall safety.</a:t>
                      </a:r>
                      <a:endParaRPr b="1" sz="15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CFE2F3"/>
                    </a:solidFill>
                  </a:tcPr>
                </a:tc>
                <a:tc>
                  <a:txBody>
                    <a:bodyPr/>
                    <a:lstStyle/>
                    <a:p>
                      <a:pPr indent="0" lvl="0" marL="0" marR="0" rtl="0" algn="ctr">
                        <a:lnSpc>
                          <a:spcPct val="100000"/>
                        </a:lnSpc>
                        <a:spcBef>
                          <a:spcPts val="0"/>
                        </a:spcBef>
                        <a:spcAft>
                          <a:spcPts val="0"/>
                        </a:spcAft>
                        <a:buNone/>
                      </a:pPr>
                      <a:r>
                        <a:rPr b="1" lang="en-GB" sz="1500" u="none" cap="none" strike="noStrike"/>
                        <a:t>A noticeable decrease in query response time from TfL and  improved customer satisfaction among female cyclist.</a:t>
                      </a:r>
                      <a:endParaRPr b="1" sz="15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CFE2F3"/>
                    </a:solidFill>
                  </a:tcPr>
                </a:tc>
              </a:tr>
              <a:tr h="1360825">
                <a:tc>
                  <a:txBody>
                    <a:bodyPr/>
                    <a:lstStyle/>
                    <a:p>
                      <a:pPr indent="0" lvl="0" marL="0" marR="0" rtl="0" algn="ctr">
                        <a:lnSpc>
                          <a:spcPct val="100000"/>
                        </a:lnSpc>
                        <a:spcBef>
                          <a:spcPts val="0"/>
                        </a:spcBef>
                        <a:spcAft>
                          <a:spcPts val="0"/>
                        </a:spcAft>
                        <a:buNone/>
                      </a:pPr>
                      <a:r>
                        <a:rPr b="1" lang="en-GB" sz="1500" u="none" cap="none" strike="noStrike"/>
                        <a:t> Introduce safety lockers at docking stations to provide a secure space for personal belongings.</a:t>
                      </a:r>
                      <a:endParaRPr b="1" sz="15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A6C2D1"/>
                    </a:solidFill>
                  </a:tcPr>
                </a:tc>
                <a:tc>
                  <a:txBody>
                    <a:bodyPr/>
                    <a:lstStyle/>
                    <a:p>
                      <a:pPr indent="0" lvl="0" marL="0" marR="0" rtl="0" algn="ctr">
                        <a:lnSpc>
                          <a:spcPct val="100000"/>
                        </a:lnSpc>
                        <a:spcBef>
                          <a:spcPts val="0"/>
                        </a:spcBef>
                        <a:spcAft>
                          <a:spcPts val="0"/>
                        </a:spcAft>
                        <a:buNone/>
                      </a:pPr>
                      <a:r>
                        <a:rPr b="1" lang="en-GB" sz="1500" u="none" cap="none" strike="noStrike"/>
                        <a:t>Availability and utilisation of lockers, feedback on their convenience, and decrease in reported property-related concerns.</a:t>
                      </a:r>
                      <a:endParaRPr b="1" sz="15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A6C2D1"/>
                    </a:solid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g29d20950238_0_2"/>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
        <p:nvSpPr>
          <p:cNvPr id="412" name="Google Shape;412;g29d20950238_0_2"/>
          <p:cNvSpPr txBox="1"/>
          <p:nvPr>
            <p:ph type="title"/>
          </p:nvPr>
        </p:nvSpPr>
        <p:spPr>
          <a:xfrm>
            <a:off x="798511" y="605118"/>
            <a:ext cx="9404700" cy="14004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lt2"/>
              </a:buClr>
              <a:buSzPts val="1800"/>
              <a:buFont typeface="Arial"/>
              <a:buNone/>
            </a:pPr>
            <a:r>
              <a:rPr b="1" lang="en-GB" sz="3200"/>
              <a:t>Weather</a:t>
            </a:r>
            <a:r>
              <a:rPr b="1" lang="en-GB" sz="3200"/>
              <a:t> Recommendations</a:t>
            </a:r>
            <a:endParaRPr/>
          </a:p>
          <a:p>
            <a:pPr indent="0" lvl="0" marL="0" rtl="0" algn="l">
              <a:spcBef>
                <a:spcPts val="0"/>
              </a:spcBef>
              <a:spcAft>
                <a:spcPts val="0"/>
              </a:spcAft>
              <a:buNone/>
            </a:pPr>
            <a:r>
              <a:t/>
            </a:r>
            <a:endParaRPr/>
          </a:p>
        </p:txBody>
      </p:sp>
      <p:graphicFrame>
        <p:nvGraphicFramePr>
          <p:cNvPr id="413" name="Google Shape;413;g29d20950238_0_2"/>
          <p:cNvGraphicFramePr/>
          <p:nvPr/>
        </p:nvGraphicFramePr>
        <p:xfrm>
          <a:off x="798474" y="1461626"/>
          <a:ext cx="3000000" cy="3000000"/>
        </p:xfrm>
        <a:graphic>
          <a:graphicData uri="http://schemas.openxmlformats.org/drawingml/2006/table">
            <a:tbl>
              <a:tblPr bandRow="1" firstRow="1">
                <a:noFill/>
                <a:tableStyleId>{8FB00F65-7CAD-47C6-ADDF-3E19B10A3F16}</a:tableStyleId>
              </a:tblPr>
              <a:tblGrid>
                <a:gridCol w="5278125"/>
                <a:gridCol w="5278125"/>
              </a:tblGrid>
              <a:tr h="472675">
                <a:tc>
                  <a:txBody>
                    <a:bodyPr/>
                    <a:lstStyle/>
                    <a:p>
                      <a:pPr indent="0" lvl="0" marL="0" marR="0" rtl="0" algn="ctr">
                        <a:lnSpc>
                          <a:spcPct val="100000"/>
                        </a:lnSpc>
                        <a:spcBef>
                          <a:spcPts val="0"/>
                        </a:spcBef>
                        <a:spcAft>
                          <a:spcPts val="0"/>
                        </a:spcAft>
                        <a:buClr>
                          <a:srgbClr val="000000"/>
                        </a:buClr>
                        <a:buSzPts val="1600"/>
                        <a:buFont typeface="Arial"/>
                        <a:buNone/>
                      </a:pPr>
                      <a:r>
                        <a:rPr lang="en-GB" sz="1600" u="none" cap="none" strike="noStrike"/>
                        <a:t>Recommendations</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GB" sz="1600" u="none" cap="none" strike="noStrike"/>
                        <a:t>How to Measure Success</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431625">
                <a:tc>
                  <a:txBody>
                    <a:bodyPr/>
                    <a:lstStyle/>
                    <a:p>
                      <a:pPr indent="0" lvl="0" marL="0" marR="0" rtl="0" algn="ctr">
                        <a:lnSpc>
                          <a:spcPct val="100000"/>
                        </a:lnSpc>
                        <a:spcBef>
                          <a:spcPts val="0"/>
                        </a:spcBef>
                        <a:spcAft>
                          <a:spcPts val="0"/>
                        </a:spcAft>
                        <a:buNone/>
                      </a:pPr>
                      <a:r>
                        <a:rPr b="1" lang="en-GB" sz="1400" u="none" cap="none" strike="noStrike"/>
                        <a:t> </a:t>
                      </a:r>
                      <a:r>
                        <a:rPr b="1" lang="en-GB"/>
                        <a:t>Promote weather-resilient cycling infrastructure and implement incentive programs to reward cyclists for choosing sustainable transportation, even in adverse weather</a:t>
                      </a:r>
                      <a:r>
                        <a:rPr b="1" baseline="30000" lang="en-GB" sz="1800">
                          <a:latin typeface="Calibri"/>
                          <a:ea typeface="Calibri"/>
                          <a:cs typeface="Calibri"/>
                          <a:sym typeface="Calibri"/>
                        </a:rPr>
                        <a:t>[7]</a:t>
                      </a:r>
                      <a:r>
                        <a:rPr b="1" lang="en-GB"/>
                        <a:t>. </a:t>
                      </a:r>
                      <a:endParaRPr b="1" sz="1400" u="none" cap="none" strike="noStrike"/>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A6C2D1"/>
                    </a:solidFill>
                  </a:tcPr>
                </a:tc>
                <a:tc>
                  <a:txBody>
                    <a:bodyPr/>
                    <a:lstStyle/>
                    <a:p>
                      <a:pPr indent="0" lvl="0" marL="0" marR="0" rtl="0" algn="ctr">
                        <a:lnSpc>
                          <a:spcPct val="100000"/>
                        </a:lnSpc>
                        <a:spcBef>
                          <a:spcPts val="0"/>
                        </a:spcBef>
                        <a:spcAft>
                          <a:spcPts val="0"/>
                        </a:spcAft>
                        <a:buNone/>
                      </a:pPr>
                      <a:r>
                        <a:rPr b="1" lang="en-GB"/>
                        <a:t>Monitor usage of covered bike parking spaces and track cyclist participation in incentive programs.</a:t>
                      </a:r>
                      <a:endParaRPr b="1"/>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solidFill>
                      <a:srgbClr val="A6C2D1"/>
                    </a:solidFill>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g29c142e25ae_0_3"/>
          <p:cNvSpPr txBox="1"/>
          <p:nvPr>
            <p:ph type="title"/>
          </p:nvPr>
        </p:nvSpPr>
        <p:spPr>
          <a:xfrm>
            <a:off x="652475" y="313575"/>
            <a:ext cx="9659100" cy="6009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References</a:t>
            </a:r>
            <a:endParaRPr/>
          </a:p>
        </p:txBody>
      </p:sp>
      <p:sp>
        <p:nvSpPr>
          <p:cNvPr id="420" name="Google Shape;420;g29c142e25ae_0_3"/>
          <p:cNvSpPr txBox="1"/>
          <p:nvPr>
            <p:ph idx="4294967295" type="body"/>
          </p:nvPr>
        </p:nvSpPr>
        <p:spPr>
          <a:xfrm>
            <a:off x="687600" y="914475"/>
            <a:ext cx="10793700" cy="5759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sz="1600"/>
          </a:p>
          <a:p>
            <a:pPr indent="-330200" lvl="0" marL="457200" rtl="0" algn="l">
              <a:spcBef>
                <a:spcPts val="0"/>
              </a:spcBef>
              <a:spcAft>
                <a:spcPts val="0"/>
              </a:spcAft>
              <a:buSzPts val="1600"/>
              <a:buAutoNum type="arabicPeriod"/>
            </a:pPr>
            <a:r>
              <a:rPr lang="en-GB" sz="1600"/>
              <a:t>Heinen, E., &amp; Buehler, R. (2019). Bicycle parking: a systematic review of scientific literature on parking behaviour, parking preferences, and their influence on cycling and travel behaviour. Transport Reviews, 39(2), 198-220</a:t>
            </a:r>
            <a:endParaRPr sz="1600"/>
          </a:p>
          <a:p>
            <a:pPr indent="0" lvl="0" marL="457200" rtl="0" algn="l">
              <a:spcBef>
                <a:spcPts val="0"/>
              </a:spcBef>
              <a:spcAft>
                <a:spcPts val="0"/>
              </a:spcAft>
              <a:buNone/>
            </a:pPr>
            <a:r>
              <a:rPr lang="en-GB" sz="1600" u="sng">
                <a:solidFill>
                  <a:schemeClr val="hlink"/>
                </a:solidFill>
                <a:hlinkClick r:id="rId3"/>
              </a:rPr>
              <a:t>https://eprints.whiterose.ac.uk/143013/1/Bicycle%20parking%20paper%20revision3%20final.pdf</a:t>
            </a:r>
            <a:endParaRPr sz="1600"/>
          </a:p>
          <a:p>
            <a:pPr indent="-330200" lvl="0" marL="457200" rtl="0" algn="l">
              <a:spcBef>
                <a:spcPts val="0"/>
              </a:spcBef>
              <a:spcAft>
                <a:spcPts val="0"/>
              </a:spcAft>
              <a:buSzPts val="1600"/>
              <a:buAutoNum type="arabicPeriod"/>
            </a:pPr>
            <a:r>
              <a:rPr lang="en-GB" sz="1600"/>
              <a:t>Attitudes towards cycling. (2016). Transport for London. </a:t>
            </a:r>
            <a:r>
              <a:rPr lang="en-GB" sz="1600" u="sng">
                <a:solidFill>
                  <a:schemeClr val="hlink"/>
                </a:solidFill>
                <a:hlinkClick r:id="rId4"/>
              </a:rPr>
              <a:t>https://content.tfl.gov.uk/attitudes-to-cycling-2016.pdf</a:t>
            </a:r>
            <a:endParaRPr sz="1600">
              <a:solidFill>
                <a:srgbClr val="FFFFFF"/>
              </a:solidFill>
            </a:endParaRPr>
          </a:p>
          <a:p>
            <a:pPr indent="-330200" lvl="0" marL="457200" rtl="0" algn="l">
              <a:lnSpc>
                <a:spcPct val="100000"/>
              </a:lnSpc>
              <a:spcBef>
                <a:spcPts val="0"/>
              </a:spcBef>
              <a:spcAft>
                <a:spcPts val="0"/>
              </a:spcAft>
              <a:buSzPts val="1600"/>
              <a:buFont typeface="Century Gothic"/>
              <a:buAutoNum type="arabicPeriod"/>
            </a:pPr>
            <a:r>
              <a:rPr lang="en-GB" sz="1600">
                <a:solidFill>
                  <a:srgbClr val="FFFFFF"/>
                </a:solidFill>
              </a:rPr>
              <a:t>A Moment of Change: Increasing Cycling Uptake By Department of Transport (2020): </a:t>
            </a:r>
            <a:r>
              <a:rPr lang="en-GB" sz="1600" u="sng">
                <a:solidFill>
                  <a:srgbClr val="76A5AF"/>
                </a:solidFill>
                <a:hlinkClick r:id="rId5">
                  <a:extLst>
                    <a:ext uri="{A12FA001-AC4F-418D-AE19-62706E023703}">
                      <ahyp:hlinkClr val="tx"/>
                    </a:ext>
                  </a:extLst>
                </a:hlinkClick>
              </a:rPr>
              <a:t>https://assets.publishing.service.gov.uk/government/uploads/system/uploads/attachment_data/file/1005208/moment-of-change-increasing-cycling-uptake.pdf</a:t>
            </a:r>
            <a:endParaRPr sz="1600">
              <a:solidFill>
                <a:srgbClr val="76A5AF"/>
              </a:solidFill>
            </a:endParaRPr>
          </a:p>
          <a:p>
            <a:pPr indent="-330200" lvl="0" marL="457200" rtl="0" algn="l">
              <a:lnSpc>
                <a:spcPct val="100000"/>
              </a:lnSpc>
              <a:spcBef>
                <a:spcPts val="0"/>
              </a:spcBef>
              <a:spcAft>
                <a:spcPts val="0"/>
              </a:spcAft>
              <a:buClr>
                <a:srgbClr val="76A5AF"/>
              </a:buClr>
              <a:buSzPts val="1600"/>
              <a:buAutoNum type="arabicPeriod"/>
            </a:pPr>
            <a:r>
              <a:rPr lang="en-GB" sz="1600"/>
              <a:t>Sex - Census 2021. (2021). Office for National Statistics.</a:t>
            </a:r>
            <a:br>
              <a:rPr lang="en-GB" sz="1600"/>
            </a:br>
            <a:r>
              <a:rPr lang="en-GB" sz="1600" u="sng">
                <a:solidFill>
                  <a:schemeClr val="hlink"/>
                </a:solidFill>
                <a:hlinkClick r:id="rId6"/>
              </a:rPr>
              <a:t>https://www.ons.gov.uk/datasets/TS008/editions/2021/versions/4/filter-outputs/9beb3fac-22bb-46ce-81b3-01e50a8e969e#get-data</a:t>
            </a:r>
            <a:r>
              <a:rPr lang="en-GB" sz="1600">
                <a:solidFill>
                  <a:srgbClr val="76A5AF"/>
                </a:solidFill>
              </a:rPr>
              <a:t> </a:t>
            </a:r>
            <a:endParaRPr sz="1600"/>
          </a:p>
          <a:p>
            <a:pPr indent="-330200" lvl="0" marL="457200" rtl="0" algn="l">
              <a:lnSpc>
                <a:spcPct val="100000"/>
              </a:lnSpc>
              <a:spcBef>
                <a:spcPts val="0"/>
              </a:spcBef>
              <a:spcAft>
                <a:spcPts val="0"/>
              </a:spcAft>
              <a:buClr>
                <a:schemeClr val="lt1"/>
              </a:buClr>
              <a:buSzPts val="1600"/>
              <a:buAutoNum type="arabicPeriod"/>
            </a:pPr>
            <a:r>
              <a:rPr lang="en-GB" sz="1600"/>
              <a:t>Personal Security on London’s Transport Network. (2022). London TravelWatch</a:t>
            </a:r>
            <a:endParaRPr sz="1600"/>
          </a:p>
          <a:p>
            <a:pPr indent="0" lvl="0" marL="457200" rtl="0" algn="l">
              <a:lnSpc>
                <a:spcPct val="100000"/>
              </a:lnSpc>
              <a:spcBef>
                <a:spcPts val="0"/>
              </a:spcBef>
              <a:spcAft>
                <a:spcPts val="0"/>
              </a:spcAft>
              <a:buNone/>
            </a:pPr>
            <a:r>
              <a:rPr lang="en-GB" sz="1600" u="sng">
                <a:solidFill>
                  <a:schemeClr val="hlink"/>
                </a:solidFill>
                <a:hlinkClick r:id="rId7"/>
              </a:rPr>
              <a:t>https://www.londontravelwatch.org.uk/wp-content/uploads/2022/01/Personal-security-on-Londons-Transport-network.pdf</a:t>
            </a:r>
            <a:r>
              <a:rPr lang="en-GB" sz="1600"/>
              <a:t> </a:t>
            </a:r>
            <a:endParaRPr sz="1600"/>
          </a:p>
          <a:p>
            <a:pPr indent="-330200" lvl="0" marL="457200" rtl="0" algn="l">
              <a:lnSpc>
                <a:spcPct val="100000"/>
              </a:lnSpc>
              <a:spcBef>
                <a:spcPts val="0"/>
              </a:spcBef>
              <a:spcAft>
                <a:spcPts val="0"/>
              </a:spcAft>
              <a:buClr>
                <a:schemeClr val="lt1"/>
              </a:buClr>
              <a:buSzPts val="1600"/>
              <a:buAutoNum type="arabicPeriod"/>
            </a:pPr>
            <a:r>
              <a:rPr lang="en-GB" sz="1600"/>
              <a:t>Cycling potential in London’s diverse communities. (2021). </a:t>
            </a:r>
            <a:r>
              <a:rPr lang="en-GB" sz="1600"/>
              <a:t>Transport for London. </a:t>
            </a:r>
            <a:endParaRPr sz="1600"/>
          </a:p>
          <a:p>
            <a:pPr indent="0" lvl="0" marL="457200" rtl="0" algn="l">
              <a:lnSpc>
                <a:spcPct val="100000"/>
              </a:lnSpc>
              <a:spcBef>
                <a:spcPts val="0"/>
              </a:spcBef>
              <a:spcAft>
                <a:spcPts val="0"/>
              </a:spcAft>
              <a:buNone/>
            </a:pPr>
            <a:r>
              <a:rPr lang="en-GB" sz="1600" u="sng">
                <a:solidFill>
                  <a:schemeClr val="hlink"/>
                </a:solidFill>
                <a:hlinkClick r:id="rId8"/>
              </a:rPr>
              <a:t>https://content.tfl.gov.uk/cycling-potential-in-londons-diverse-communities-2021.pdf</a:t>
            </a:r>
            <a:endParaRPr sz="1600"/>
          </a:p>
          <a:p>
            <a:pPr indent="-330200" lvl="0" marL="457200" rtl="0" algn="l">
              <a:lnSpc>
                <a:spcPct val="100000"/>
              </a:lnSpc>
              <a:spcBef>
                <a:spcPts val="0"/>
              </a:spcBef>
              <a:spcAft>
                <a:spcPts val="0"/>
              </a:spcAft>
              <a:buClr>
                <a:schemeClr val="lt1"/>
              </a:buClr>
              <a:buSzPts val="1600"/>
              <a:buAutoNum type="arabicPeriod"/>
            </a:pPr>
            <a:r>
              <a:rPr lang="en-GB" sz="1600"/>
              <a:t>Analysis of Cycling Potential 2016 (2016), </a:t>
            </a:r>
            <a:r>
              <a:rPr lang="en-GB" sz="1600" u="sng">
                <a:solidFill>
                  <a:schemeClr val="hlink"/>
                </a:solidFill>
                <a:hlinkClick r:id="rId9"/>
              </a:rPr>
              <a:t>https://content.tfl.gov.uk/analysis-of-cycling-potential-2016.pdf</a:t>
            </a:r>
            <a:endParaRPr sz="1600"/>
          </a:p>
          <a:p>
            <a:pPr indent="-330200" lvl="0" marL="457200" rtl="0" algn="l">
              <a:spcBef>
                <a:spcPts val="0"/>
              </a:spcBef>
              <a:spcAft>
                <a:spcPts val="0"/>
              </a:spcAft>
              <a:buClr>
                <a:srgbClr val="76A5AF"/>
              </a:buClr>
              <a:buSzPts val="1600"/>
              <a:buAutoNum type="arabicPeriod"/>
            </a:pPr>
            <a:r>
              <a:rPr lang="en-GB" sz="1600"/>
              <a:t>Bike paths in abandoned tube tunnels: is the London Underline serious: </a:t>
            </a:r>
            <a:r>
              <a:rPr lang="en-GB" sz="1600" u="sng">
                <a:solidFill>
                  <a:schemeClr val="hlink"/>
                </a:solidFill>
                <a:hlinkClick r:id="rId10"/>
              </a:rPr>
              <a:t>https://www.theguardian.com/cities/2015/feb/05/bike-paths-abandoned-tube-tunnels-london-underline</a:t>
            </a:r>
            <a:endParaRPr sz="1600" u="sng">
              <a:solidFill>
                <a:srgbClr val="76A5AF"/>
              </a:solidFill>
            </a:endParaRPr>
          </a:p>
          <a:p>
            <a:pPr indent="0" lvl="0" marL="0" rtl="0" algn="l">
              <a:lnSpc>
                <a:spcPct val="100000"/>
              </a:lnSpc>
              <a:spcBef>
                <a:spcPts val="0"/>
              </a:spcBef>
              <a:spcAft>
                <a:spcPts val="0"/>
              </a:spcAft>
              <a:buNone/>
            </a:pPr>
            <a:r>
              <a:t/>
            </a:r>
            <a:endParaRPr sz="1600"/>
          </a:p>
        </p:txBody>
      </p:sp>
      <p:sp>
        <p:nvSpPr>
          <p:cNvPr id="421" name="Google Shape;421;g29c142e25ae_0_3"/>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7"/>
          <p:cNvSpPr txBox="1"/>
          <p:nvPr>
            <p:ph type="title"/>
          </p:nvPr>
        </p:nvSpPr>
        <p:spPr>
          <a:xfrm>
            <a:off x="285196" y="215359"/>
            <a:ext cx="9912077" cy="79446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Infrastructure Analysis</a:t>
            </a:r>
            <a:br>
              <a:rPr b="1" lang="en-GB"/>
            </a:br>
            <a:endParaRPr b="1"/>
          </a:p>
        </p:txBody>
      </p:sp>
      <p:sp>
        <p:nvSpPr>
          <p:cNvPr id="179" name="Google Shape;179;p7"/>
          <p:cNvSpPr txBox="1"/>
          <p:nvPr/>
        </p:nvSpPr>
        <p:spPr>
          <a:xfrm>
            <a:off x="9177975" y="3094763"/>
            <a:ext cx="2601600" cy="2637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Privately</a:t>
            </a:r>
            <a:r>
              <a:rPr b="1" lang="en-GB" sz="2000">
                <a:solidFill>
                  <a:schemeClr val="lt2"/>
                </a:solidFill>
                <a:latin typeface="Century Gothic"/>
                <a:ea typeface="Century Gothic"/>
                <a:cs typeface="Century Gothic"/>
                <a:sym typeface="Century Gothic"/>
              </a:rPr>
              <a:t>-o</a:t>
            </a:r>
            <a:r>
              <a:rPr b="1" i="0" lang="en-GB" sz="2000" u="none" cap="none" strike="noStrike">
                <a:solidFill>
                  <a:schemeClr val="lt2"/>
                </a:solidFill>
                <a:latin typeface="Century Gothic"/>
                <a:ea typeface="Century Gothic"/>
                <a:cs typeface="Century Gothic"/>
                <a:sym typeface="Century Gothic"/>
              </a:rPr>
              <a:t>wned Bikes vs </a:t>
            </a:r>
            <a:endParaRPr b="1" i="0" sz="2000" u="none" cap="none" strike="noStrike">
              <a:solidFill>
                <a:schemeClr val="lt2"/>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Santander Bike</a:t>
            </a:r>
            <a:r>
              <a:rPr lang="en-GB"/>
              <a:t> </a:t>
            </a:r>
            <a:r>
              <a:rPr b="1" i="0" lang="en-GB" sz="2000" u="none" cap="none" strike="noStrike">
                <a:solidFill>
                  <a:schemeClr val="lt2"/>
                </a:solidFill>
                <a:latin typeface="Century Gothic"/>
                <a:ea typeface="Century Gothic"/>
                <a:cs typeface="Century Gothic"/>
                <a:sym typeface="Century Gothic"/>
              </a:rPr>
              <a:t>counts across London</a:t>
            </a:r>
            <a:br>
              <a:rPr b="1" i="0" lang="en-GB" sz="4200" u="none" cap="none" strike="noStrike">
                <a:solidFill>
                  <a:schemeClr val="lt2"/>
                </a:solidFill>
                <a:latin typeface="Century Gothic"/>
                <a:ea typeface="Century Gothic"/>
                <a:cs typeface="Century Gothic"/>
                <a:sym typeface="Century Gothic"/>
              </a:rPr>
            </a:br>
            <a:endParaRPr b="1" i="0" sz="4200" u="none" cap="none" strike="noStrike">
              <a:solidFill>
                <a:schemeClr val="lt2"/>
              </a:solidFill>
              <a:latin typeface="Century Gothic"/>
              <a:ea typeface="Century Gothic"/>
              <a:cs typeface="Century Gothic"/>
              <a:sym typeface="Century Gothic"/>
            </a:endParaRPr>
          </a:p>
        </p:txBody>
      </p:sp>
      <p:sp>
        <p:nvSpPr>
          <p:cNvPr id="180" name="Google Shape;180;p7"/>
          <p:cNvSpPr txBox="1"/>
          <p:nvPr/>
        </p:nvSpPr>
        <p:spPr>
          <a:xfrm>
            <a:off x="285196" y="709928"/>
            <a:ext cx="8759412"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GB" sz="2000" u="none" cap="none" strike="noStrike">
                <a:solidFill>
                  <a:schemeClr val="lt2"/>
                </a:solidFill>
                <a:latin typeface="Century Gothic"/>
                <a:ea typeface="Century Gothic"/>
                <a:cs typeface="Century Gothic"/>
                <a:sym typeface="Century Gothic"/>
              </a:rPr>
              <a:t>Bridging the Gaps in London’s Bike Culture</a:t>
            </a:r>
            <a:endParaRPr/>
          </a:p>
        </p:txBody>
      </p:sp>
      <p:pic>
        <p:nvPicPr>
          <p:cNvPr id="181" name="Google Shape;181;p7"/>
          <p:cNvPicPr preferRelativeResize="0"/>
          <p:nvPr/>
        </p:nvPicPr>
        <p:blipFill rotWithShape="1">
          <a:blip r:embed="rId3">
            <a:alphaModFix/>
          </a:blip>
          <a:srcRect b="0" l="0" r="0" t="0"/>
          <a:stretch/>
        </p:blipFill>
        <p:spPr>
          <a:xfrm>
            <a:off x="1116525" y="1110050"/>
            <a:ext cx="7827573" cy="5473025"/>
          </a:xfrm>
          <a:prstGeom prst="rect">
            <a:avLst/>
          </a:prstGeom>
          <a:noFill/>
          <a:ln cap="flat" cmpd="sng" w="19050">
            <a:solidFill>
              <a:schemeClr val="dk1"/>
            </a:solidFill>
            <a:prstDash val="solid"/>
            <a:round/>
            <a:headEnd len="sm" w="sm" type="none"/>
            <a:tailEnd len="sm" w="sm" type="none"/>
          </a:ln>
        </p:spPr>
      </p:pic>
      <p:sp>
        <p:nvSpPr>
          <p:cNvPr id="182" name="Google Shape;182;p7"/>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8"/>
          <p:cNvSpPr txBox="1"/>
          <p:nvPr/>
        </p:nvSpPr>
        <p:spPr>
          <a:xfrm>
            <a:off x="285195" y="693038"/>
            <a:ext cx="9912077" cy="559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Bi</a:t>
            </a:r>
            <a:r>
              <a:rPr b="1" lang="en-GB" sz="2000">
                <a:solidFill>
                  <a:schemeClr val="lt2"/>
                </a:solidFill>
                <a:latin typeface="Century Gothic"/>
                <a:ea typeface="Century Gothic"/>
                <a:cs typeface="Century Gothic"/>
                <a:sym typeface="Century Gothic"/>
              </a:rPr>
              <a:t>cycle</a:t>
            </a:r>
            <a:r>
              <a:rPr b="1" i="0" lang="en-GB" sz="2000" u="none" cap="none" strike="noStrike">
                <a:solidFill>
                  <a:schemeClr val="lt2"/>
                </a:solidFill>
                <a:latin typeface="Century Gothic"/>
                <a:ea typeface="Century Gothic"/>
                <a:cs typeface="Century Gothic"/>
                <a:sym typeface="Century Gothic"/>
              </a:rPr>
              <a:t> Parking</a:t>
            </a:r>
            <a:br>
              <a:rPr b="1" i="0" lang="en-GB" sz="4200" u="none" cap="none" strike="noStrike">
                <a:solidFill>
                  <a:schemeClr val="lt2"/>
                </a:solidFill>
                <a:latin typeface="Century Gothic"/>
                <a:ea typeface="Century Gothic"/>
                <a:cs typeface="Century Gothic"/>
                <a:sym typeface="Century Gothic"/>
              </a:rPr>
            </a:br>
            <a:endParaRPr b="1" i="0" sz="4200" u="none" cap="none" strike="noStrike">
              <a:solidFill>
                <a:schemeClr val="lt2"/>
              </a:solidFill>
              <a:latin typeface="Century Gothic"/>
              <a:ea typeface="Century Gothic"/>
              <a:cs typeface="Century Gothic"/>
              <a:sym typeface="Century Gothic"/>
            </a:endParaRPr>
          </a:p>
        </p:txBody>
      </p:sp>
      <p:sp>
        <p:nvSpPr>
          <p:cNvPr id="189" name="Google Shape;189;p8"/>
          <p:cNvSpPr txBox="1"/>
          <p:nvPr/>
        </p:nvSpPr>
        <p:spPr>
          <a:xfrm>
            <a:off x="161275" y="4374450"/>
            <a:ext cx="10958400" cy="1475700"/>
          </a:xfrm>
          <a:prstGeom prst="rect">
            <a:avLst/>
          </a:prstGeom>
          <a:noFill/>
          <a:ln>
            <a:noFill/>
          </a:ln>
        </p:spPr>
        <p:txBody>
          <a:bodyPr anchorCtr="0" anchor="t" bIns="45700" lIns="91425" spcFirstLastPara="1" rIns="91425" wrap="square" tIns="45700">
            <a:noAutofit/>
          </a:bodyPr>
          <a:lstStyle/>
          <a:p>
            <a:pPr indent="-330200" lvl="0" marL="457200" marR="0" rtl="0" algn="l">
              <a:lnSpc>
                <a:spcPct val="100000"/>
              </a:lnSpc>
              <a:spcBef>
                <a:spcPts val="0"/>
              </a:spcBef>
              <a:spcAft>
                <a:spcPts val="0"/>
              </a:spcAft>
              <a:buClr>
                <a:schemeClr val="lt1"/>
              </a:buClr>
              <a:buSzPts val="1600"/>
              <a:buFont typeface="Century Gothic"/>
              <a:buChar char="●"/>
            </a:pPr>
            <a:r>
              <a:rPr lang="en-GB" sz="1600">
                <a:solidFill>
                  <a:schemeClr val="lt1"/>
                </a:solidFill>
                <a:latin typeface="Century Gothic"/>
                <a:ea typeface="Century Gothic"/>
                <a:cs typeface="Century Gothic"/>
                <a:sym typeface="Century Gothic"/>
              </a:rPr>
              <a:t>A 2019 review of scientific literature conducted by University of Leeds concluded that a lack of bicycle parking discourages cycling. </a:t>
            </a:r>
            <a:r>
              <a:rPr baseline="30000" lang="en-GB" sz="1600">
                <a:solidFill>
                  <a:schemeClr val="lt1"/>
                </a:solidFill>
                <a:latin typeface="Century Gothic"/>
                <a:ea typeface="Century Gothic"/>
                <a:cs typeface="Century Gothic"/>
                <a:sym typeface="Century Gothic"/>
              </a:rPr>
              <a:t>[1]</a:t>
            </a:r>
            <a:endParaRPr sz="1600">
              <a:solidFill>
                <a:schemeClr val="lt1"/>
              </a:solidFill>
              <a:latin typeface="Century Gothic"/>
              <a:ea typeface="Century Gothic"/>
              <a:cs typeface="Century Gothic"/>
              <a:sym typeface="Century Gothic"/>
            </a:endParaRPr>
          </a:p>
          <a:p>
            <a:pPr indent="0" lvl="0" marL="457200" marR="0" rtl="0" algn="l">
              <a:lnSpc>
                <a:spcPct val="100000"/>
              </a:lnSpc>
              <a:spcBef>
                <a:spcPts val="0"/>
              </a:spcBef>
              <a:spcAft>
                <a:spcPts val="0"/>
              </a:spcAft>
              <a:buNone/>
            </a:pPr>
            <a:r>
              <a:t/>
            </a:r>
            <a:endParaRPr sz="1600">
              <a:solidFill>
                <a:schemeClr val="lt1"/>
              </a:solidFill>
              <a:latin typeface="Century Gothic"/>
              <a:ea typeface="Century Gothic"/>
              <a:cs typeface="Century Gothic"/>
              <a:sym typeface="Century Gothic"/>
            </a:endParaRPr>
          </a:p>
          <a:p>
            <a:pPr indent="-330200" lvl="0" marL="457200" marR="0" rtl="0" algn="l">
              <a:lnSpc>
                <a:spcPct val="100000"/>
              </a:lnSpc>
              <a:spcBef>
                <a:spcPts val="0"/>
              </a:spcBef>
              <a:spcAft>
                <a:spcPts val="0"/>
              </a:spcAft>
              <a:buClr>
                <a:schemeClr val="lt1"/>
              </a:buClr>
              <a:buSzPts val="1600"/>
              <a:buFont typeface="Century Gothic"/>
              <a:buChar char="●"/>
            </a:pPr>
            <a:r>
              <a:rPr b="0" i="0" lang="en-GB" sz="1600" u="none" cap="none" strike="noStrike">
                <a:solidFill>
                  <a:schemeClr val="lt1"/>
                </a:solidFill>
                <a:latin typeface="Century Gothic"/>
                <a:ea typeface="Century Gothic"/>
                <a:cs typeface="Century Gothic"/>
                <a:sym typeface="Century Gothic"/>
              </a:rPr>
              <a:t>In a 2016 TfL survey, 52% of respondents said it would encourage them to cycle more if their employer or place of education offered more cycle parking facilities.</a:t>
            </a:r>
            <a:r>
              <a:rPr lang="en-GB" sz="1600">
                <a:solidFill>
                  <a:schemeClr val="lt1"/>
                </a:solidFill>
                <a:latin typeface="Century Gothic"/>
                <a:ea typeface="Century Gothic"/>
                <a:cs typeface="Century Gothic"/>
                <a:sym typeface="Century Gothic"/>
              </a:rPr>
              <a:t> </a:t>
            </a:r>
            <a:r>
              <a:rPr baseline="30000" lang="en-GB" sz="1600">
                <a:solidFill>
                  <a:schemeClr val="lt1"/>
                </a:solidFill>
                <a:latin typeface="Century Gothic"/>
                <a:ea typeface="Century Gothic"/>
                <a:cs typeface="Century Gothic"/>
                <a:sym typeface="Century Gothic"/>
              </a:rPr>
              <a:t>[</a:t>
            </a:r>
            <a:r>
              <a:rPr b="0" baseline="30000" i="0" lang="en-GB" sz="1600" u="none" cap="none" strike="noStrike">
                <a:solidFill>
                  <a:schemeClr val="lt1"/>
                </a:solidFill>
                <a:latin typeface="Century Gothic"/>
                <a:ea typeface="Century Gothic"/>
                <a:cs typeface="Century Gothic"/>
                <a:sym typeface="Century Gothic"/>
              </a:rPr>
              <a:t>2</a:t>
            </a:r>
            <a:r>
              <a:rPr baseline="30000" lang="en-GB" sz="1600">
                <a:solidFill>
                  <a:schemeClr val="lt1"/>
                </a:solidFill>
                <a:latin typeface="Century Gothic"/>
                <a:ea typeface="Century Gothic"/>
                <a:cs typeface="Century Gothic"/>
                <a:sym typeface="Century Gothic"/>
              </a:rPr>
              <a:t>]</a:t>
            </a:r>
            <a:endParaRPr b="0" i="0" sz="1600" u="none" cap="none" strike="noStrike">
              <a:solidFill>
                <a:schemeClr val="lt1"/>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86D1D8"/>
              </a:buClr>
              <a:buSzPts val="1299"/>
              <a:buFont typeface="Noto Sans Symbols"/>
              <a:buNone/>
            </a:pPr>
            <a:r>
              <a:t/>
            </a:r>
            <a:endParaRPr sz="1600">
              <a:solidFill>
                <a:schemeClr val="lt1"/>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86D1D8"/>
              </a:buClr>
              <a:buSzPts val="1299"/>
              <a:buFont typeface="Noto Sans Symbols"/>
              <a:buNone/>
            </a:pPr>
            <a:r>
              <a:t/>
            </a:r>
            <a:endParaRPr sz="1600">
              <a:solidFill>
                <a:schemeClr val="lt1"/>
              </a:solidFill>
              <a:latin typeface="Century Gothic"/>
              <a:ea typeface="Century Gothic"/>
              <a:cs typeface="Century Gothic"/>
              <a:sym typeface="Century Gothic"/>
            </a:endParaRPr>
          </a:p>
        </p:txBody>
      </p:sp>
      <p:sp>
        <p:nvSpPr>
          <p:cNvPr id="190" name="Google Shape;190;p8"/>
          <p:cNvSpPr txBox="1"/>
          <p:nvPr>
            <p:ph type="title"/>
          </p:nvPr>
        </p:nvSpPr>
        <p:spPr>
          <a:xfrm>
            <a:off x="285200" y="215348"/>
            <a:ext cx="9912000" cy="477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Infrastructure Analysis</a:t>
            </a:r>
            <a:endParaRPr b="1"/>
          </a:p>
        </p:txBody>
      </p:sp>
      <p:graphicFrame>
        <p:nvGraphicFramePr>
          <p:cNvPr id="191" name="Google Shape;191;p8"/>
          <p:cNvGraphicFramePr/>
          <p:nvPr/>
        </p:nvGraphicFramePr>
        <p:xfrm>
          <a:off x="577111" y="1592205"/>
          <a:ext cx="3000000" cy="3000000"/>
        </p:xfrm>
        <a:graphic>
          <a:graphicData uri="http://schemas.openxmlformats.org/drawingml/2006/table">
            <a:tbl>
              <a:tblPr bandRow="1" firstRow="1">
                <a:gradFill>
                  <a:gsLst>
                    <a:gs pos="0">
                      <a:srgbClr val="AED2E7"/>
                    </a:gs>
                    <a:gs pos="35000">
                      <a:srgbClr val="C6DDEC"/>
                    </a:gs>
                    <a:gs pos="100000">
                      <a:srgbClr val="E7F2F9"/>
                    </a:gs>
                  </a:gsLst>
                  <a:lin ang="16200038" scaled="0"/>
                </a:gradFill>
                <a:tableStyleId>{8FB00F65-7CAD-47C6-ADDF-3E19B10A3F16}</a:tableStyleId>
              </a:tblPr>
              <a:tblGrid>
                <a:gridCol w="3156175"/>
                <a:gridCol w="3156175"/>
              </a:tblGrid>
              <a:tr h="798650">
                <a:tc>
                  <a:txBody>
                    <a:bodyPr/>
                    <a:lstStyle/>
                    <a:p>
                      <a:pPr indent="0" lvl="0" marL="0" marR="0" rtl="0" algn="ctr">
                        <a:lnSpc>
                          <a:spcPct val="100000"/>
                        </a:lnSpc>
                        <a:spcBef>
                          <a:spcPts val="0"/>
                        </a:spcBef>
                        <a:spcAft>
                          <a:spcPts val="0"/>
                        </a:spcAft>
                        <a:buClr>
                          <a:srgbClr val="000000"/>
                        </a:buClr>
                        <a:buSzPts val="2000"/>
                        <a:buFont typeface="Arial"/>
                        <a:buNone/>
                      </a:pPr>
                      <a:r>
                        <a:rPr lang="en-GB" sz="1700" u="none" cap="none" strike="noStrike">
                          <a:latin typeface="Century Gothic"/>
                          <a:ea typeface="Century Gothic"/>
                          <a:cs typeface="Century Gothic"/>
                          <a:sym typeface="Century Gothic"/>
                        </a:rPr>
                        <a:t>Recommendations</a:t>
                      </a:r>
                      <a:endParaRPr sz="1700">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GB" sz="1700" u="none" cap="none" strike="noStrike">
                          <a:latin typeface="Century Gothic"/>
                          <a:ea typeface="Century Gothic"/>
                          <a:cs typeface="Century Gothic"/>
                          <a:sym typeface="Century Gothic"/>
                        </a:rPr>
                        <a:t>How to Measure Success</a:t>
                      </a:r>
                      <a:endParaRPr sz="1700">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74025">
                <a:tc>
                  <a:txBody>
                    <a:bodyPr/>
                    <a:lstStyle/>
                    <a:p>
                      <a:pPr indent="0" lvl="0" marL="0" marR="0" rtl="0" algn="ctr">
                        <a:lnSpc>
                          <a:spcPct val="100000"/>
                        </a:lnSpc>
                        <a:spcBef>
                          <a:spcPts val="0"/>
                        </a:spcBef>
                        <a:spcAft>
                          <a:spcPts val="0"/>
                        </a:spcAft>
                        <a:buClr>
                          <a:srgbClr val="000000"/>
                        </a:buClr>
                        <a:buSzPts val="1400"/>
                        <a:buFont typeface="Arial"/>
                        <a:buNone/>
                      </a:pPr>
                      <a:r>
                        <a:rPr b="1" lang="en-GB" sz="1700" u="none" cap="none" strike="noStrike">
                          <a:latin typeface="Century Gothic"/>
                          <a:ea typeface="Century Gothic"/>
                          <a:cs typeface="Century Gothic"/>
                          <a:sym typeface="Century Gothic"/>
                        </a:rPr>
                        <a:t>Enhance the capacity of bicycle parking facilities strategically across the city to accommodate growing demand. </a:t>
                      </a:r>
                      <a:endParaRPr b="1" sz="1700">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GB" sz="1700">
                          <a:latin typeface="Century Gothic"/>
                          <a:ea typeface="Century Gothic"/>
                          <a:cs typeface="Century Gothic"/>
                          <a:sym typeface="Century Gothic"/>
                        </a:rPr>
                        <a:t>Track usage of </a:t>
                      </a:r>
                      <a:r>
                        <a:rPr b="1" lang="en-GB" sz="1700">
                          <a:latin typeface="Century Gothic"/>
                          <a:ea typeface="Century Gothic"/>
                          <a:cs typeface="Century Gothic"/>
                          <a:sym typeface="Century Gothic"/>
                        </a:rPr>
                        <a:t>bicycle </a:t>
                      </a:r>
                      <a:r>
                        <a:rPr b="1" lang="en-GB" sz="1700">
                          <a:latin typeface="Century Gothic"/>
                          <a:ea typeface="Century Gothic"/>
                          <a:cs typeface="Century Gothic"/>
                          <a:sym typeface="Century Gothic"/>
                        </a:rPr>
                        <a:t>parking facilities and gather </a:t>
                      </a:r>
                      <a:r>
                        <a:rPr b="1" lang="en-GB" sz="1700">
                          <a:latin typeface="Century Gothic"/>
                          <a:ea typeface="Century Gothic"/>
                          <a:cs typeface="Century Gothic"/>
                          <a:sym typeface="Century Gothic"/>
                        </a:rPr>
                        <a:t>feedback</a:t>
                      </a:r>
                      <a:r>
                        <a:rPr b="1" lang="en-GB" sz="1700">
                          <a:latin typeface="Century Gothic"/>
                          <a:ea typeface="Century Gothic"/>
                          <a:cs typeface="Century Gothic"/>
                          <a:sym typeface="Century Gothic"/>
                        </a:rPr>
                        <a:t> from cyclists. </a:t>
                      </a:r>
                      <a:endParaRPr b="1" sz="1700" u="none" cap="none" strike="noStrike">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pic>
        <p:nvPicPr>
          <p:cNvPr id="192" name="Google Shape;192;p8"/>
          <p:cNvPicPr preferRelativeResize="0"/>
          <p:nvPr/>
        </p:nvPicPr>
        <p:blipFill>
          <a:blip r:embed="rId3">
            <a:alphaModFix/>
          </a:blip>
          <a:stretch>
            <a:fillRect/>
          </a:stretch>
        </p:blipFill>
        <p:spPr>
          <a:xfrm>
            <a:off x="7464313" y="1531725"/>
            <a:ext cx="3696386" cy="2464250"/>
          </a:xfrm>
          <a:prstGeom prst="rect">
            <a:avLst/>
          </a:prstGeom>
          <a:noFill/>
          <a:ln cap="flat" cmpd="sng" w="19050">
            <a:solidFill>
              <a:schemeClr val="dk1"/>
            </a:solidFill>
            <a:prstDash val="solid"/>
            <a:round/>
            <a:headEnd len="sm" w="sm" type="none"/>
            <a:tailEnd len="sm" w="sm" type="none"/>
          </a:ln>
        </p:spPr>
      </p:pic>
      <p:sp>
        <p:nvSpPr>
          <p:cNvPr id="193" name="Google Shape;193;p8"/>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29c142e25ae_0_28"/>
          <p:cNvSpPr txBox="1"/>
          <p:nvPr/>
        </p:nvSpPr>
        <p:spPr>
          <a:xfrm>
            <a:off x="285195" y="720813"/>
            <a:ext cx="9912000" cy="559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Bi</a:t>
            </a:r>
            <a:r>
              <a:rPr b="1" lang="en-GB" sz="2000">
                <a:solidFill>
                  <a:schemeClr val="lt2"/>
                </a:solidFill>
                <a:latin typeface="Century Gothic"/>
                <a:ea typeface="Century Gothic"/>
                <a:cs typeface="Century Gothic"/>
                <a:sym typeface="Century Gothic"/>
              </a:rPr>
              <a:t>cycl</a:t>
            </a:r>
            <a:r>
              <a:rPr b="1" i="0" lang="en-GB" sz="2000" u="none" cap="none" strike="noStrike">
                <a:solidFill>
                  <a:schemeClr val="lt2"/>
                </a:solidFill>
                <a:latin typeface="Century Gothic"/>
                <a:ea typeface="Century Gothic"/>
                <a:cs typeface="Century Gothic"/>
                <a:sym typeface="Century Gothic"/>
              </a:rPr>
              <a:t>e Parking Impact: A Correlation Analysis</a:t>
            </a:r>
            <a:br>
              <a:rPr b="1" i="0" lang="en-GB" sz="4200" u="none" cap="none" strike="noStrike">
                <a:solidFill>
                  <a:schemeClr val="lt2"/>
                </a:solidFill>
                <a:latin typeface="Century Gothic"/>
                <a:ea typeface="Century Gothic"/>
                <a:cs typeface="Century Gothic"/>
                <a:sym typeface="Century Gothic"/>
              </a:rPr>
            </a:br>
            <a:endParaRPr b="1" i="0" sz="4200" u="none" cap="none" strike="noStrike">
              <a:solidFill>
                <a:schemeClr val="lt2"/>
              </a:solidFill>
              <a:latin typeface="Century Gothic"/>
              <a:ea typeface="Century Gothic"/>
              <a:cs typeface="Century Gothic"/>
              <a:sym typeface="Century Gothic"/>
            </a:endParaRPr>
          </a:p>
        </p:txBody>
      </p:sp>
      <p:sp>
        <p:nvSpPr>
          <p:cNvPr id="200" name="Google Shape;200;g29c142e25ae_0_28"/>
          <p:cNvSpPr txBox="1"/>
          <p:nvPr/>
        </p:nvSpPr>
        <p:spPr>
          <a:xfrm>
            <a:off x="4608476" y="5973122"/>
            <a:ext cx="6723600" cy="5655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2"/>
              </a:buClr>
              <a:buSzPts val="1800"/>
              <a:buFont typeface="Century Gothic"/>
              <a:buNone/>
            </a:pPr>
            <a:r>
              <a:rPr b="1" i="0" lang="en-GB" sz="1600" u="none" cap="none" strike="noStrike">
                <a:solidFill>
                  <a:schemeClr val="lt2"/>
                </a:solidFill>
                <a:latin typeface="Century Gothic"/>
                <a:ea typeface="Century Gothic"/>
                <a:cs typeface="Century Gothic"/>
                <a:sym typeface="Century Gothic"/>
              </a:rPr>
              <a:t>Bicycle Parking Capacity vs Daily Cycles by Borough</a:t>
            </a:r>
            <a:endParaRPr sz="1600"/>
          </a:p>
          <a:p>
            <a:pPr indent="0" lvl="0" marL="0" marR="0" rtl="0" algn="ctr">
              <a:lnSpc>
                <a:spcPct val="100000"/>
              </a:lnSpc>
              <a:spcBef>
                <a:spcPts val="0"/>
              </a:spcBef>
              <a:spcAft>
                <a:spcPts val="0"/>
              </a:spcAft>
              <a:buClr>
                <a:schemeClr val="lt2"/>
              </a:buClr>
              <a:buSzPts val="1800"/>
              <a:buFont typeface="Century Gothic"/>
              <a:buNone/>
            </a:pPr>
            <a:r>
              <a:rPr b="1" i="0" lang="en-GB" sz="1600" u="none" cap="none" strike="noStrike">
                <a:solidFill>
                  <a:schemeClr val="lt2"/>
                </a:solidFill>
                <a:latin typeface="Century Gothic"/>
                <a:ea typeface="Century Gothic"/>
                <a:cs typeface="Century Gothic"/>
                <a:sym typeface="Century Gothic"/>
              </a:rPr>
              <a:t>Correlation Co-efficient, r = 0.62, p-value = 6.866e-07</a:t>
            </a:r>
            <a:endParaRPr sz="1600"/>
          </a:p>
          <a:p>
            <a:pPr indent="0" lvl="0" marL="0" marR="0" rtl="0" algn="ctr">
              <a:lnSpc>
                <a:spcPct val="100000"/>
              </a:lnSpc>
              <a:spcBef>
                <a:spcPts val="0"/>
              </a:spcBef>
              <a:spcAft>
                <a:spcPts val="0"/>
              </a:spcAft>
              <a:buClr>
                <a:schemeClr val="lt2"/>
              </a:buClr>
              <a:buSzPts val="1800"/>
              <a:buFont typeface="Century Gothic"/>
              <a:buNone/>
            </a:pPr>
            <a:r>
              <a:t/>
            </a:r>
            <a:endParaRPr b="1" i="0" sz="1600" u="none" cap="none" strike="noStrike">
              <a:solidFill>
                <a:schemeClr val="lt2"/>
              </a:solidFill>
              <a:latin typeface="Century Gothic"/>
              <a:ea typeface="Century Gothic"/>
              <a:cs typeface="Century Gothic"/>
              <a:sym typeface="Century Gothic"/>
            </a:endParaRPr>
          </a:p>
        </p:txBody>
      </p:sp>
      <p:sp>
        <p:nvSpPr>
          <p:cNvPr id="201" name="Google Shape;201;g29c142e25ae_0_28"/>
          <p:cNvSpPr txBox="1"/>
          <p:nvPr/>
        </p:nvSpPr>
        <p:spPr>
          <a:xfrm>
            <a:off x="285200" y="1447325"/>
            <a:ext cx="3894600" cy="4402800"/>
          </a:xfrm>
          <a:prstGeom prst="rect">
            <a:avLst/>
          </a:prstGeom>
          <a:noFill/>
          <a:ln>
            <a:noFill/>
          </a:ln>
        </p:spPr>
        <p:txBody>
          <a:bodyPr anchorCtr="0" anchor="t" bIns="45700" lIns="91425" spcFirstLastPara="1" rIns="91425" wrap="square" tIns="45700">
            <a:normAutofit/>
          </a:bodyPr>
          <a:lstStyle/>
          <a:p>
            <a:pPr indent="-330200" lvl="0" marL="457200" marR="0" rtl="0" algn="l">
              <a:lnSpc>
                <a:spcPct val="100000"/>
              </a:lnSpc>
              <a:spcBef>
                <a:spcPts val="0"/>
              </a:spcBef>
              <a:spcAft>
                <a:spcPts val="0"/>
              </a:spcAft>
              <a:buClr>
                <a:schemeClr val="lt1"/>
              </a:buClr>
              <a:buSzPts val="1600"/>
              <a:buFont typeface="Century Gothic"/>
              <a:buChar char="●"/>
            </a:pPr>
            <a:r>
              <a:rPr lang="en-GB" sz="1600">
                <a:solidFill>
                  <a:schemeClr val="lt1"/>
                </a:solidFill>
                <a:latin typeface="Century Gothic"/>
                <a:ea typeface="Century Gothic"/>
                <a:cs typeface="Century Gothic"/>
                <a:sym typeface="Century Gothic"/>
              </a:rPr>
              <a:t>When the relationship between bicycle parking capacity and average daily cycle counts examined, there is a statistically significant correlation with a very low p-value.</a:t>
            </a:r>
            <a:endParaRPr sz="1600">
              <a:solidFill>
                <a:schemeClr val="lt1"/>
              </a:solidFill>
              <a:latin typeface="Century Gothic"/>
              <a:ea typeface="Century Gothic"/>
              <a:cs typeface="Century Gothic"/>
              <a:sym typeface="Century Gothic"/>
            </a:endParaRPr>
          </a:p>
          <a:p>
            <a:pPr indent="0" lvl="0" marL="457200" marR="0" rtl="0" algn="l">
              <a:lnSpc>
                <a:spcPct val="100000"/>
              </a:lnSpc>
              <a:spcBef>
                <a:spcPts val="0"/>
              </a:spcBef>
              <a:spcAft>
                <a:spcPts val="0"/>
              </a:spcAft>
              <a:buNone/>
            </a:pPr>
            <a:r>
              <a:t/>
            </a:r>
            <a:endParaRPr sz="1600">
              <a:solidFill>
                <a:schemeClr val="lt1"/>
              </a:solidFill>
              <a:latin typeface="Century Gothic"/>
              <a:ea typeface="Century Gothic"/>
              <a:cs typeface="Century Gothic"/>
              <a:sym typeface="Century Gothic"/>
            </a:endParaRPr>
          </a:p>
          <a:p>
            <a:pPr indent="-330200" lvl="0" marL="457200" marR="0" rtl="0" algn="l">
              <a:lnSpc>
                <a:spcPct val="100000"/>
              </a:lnSpc>
              <a:spcBef>
                <a:spcPts val="0"/>
              </a:spcBef>
              <a:spcAft>
                <a:spcPts val="0"/>
              </a:spcAft>
              <a:buClr>
                <a:schemeClr val="lt1"/>
              </a:buClr>
              <a:buSzPts val="1600"/>
              <a:buFont typeface="Century Gothic"/>
              <a:buChar char="●"/>
            </a:pPr>
            <a:r>
              <a:rPr lang="en-GB" sz="1600">
                <a:solidFill>
                  <a:schemeClr val="lt1"/>
                </a:solidFill>
                <a:latin typeface="Century Gothic"/>
                <a:ea typeface="Century Gothic"/>
                <a:cs typeface="Century Gothic"/>
                <a:sym typeface="Century Gothic"/>
              </a:rPr>
              <a:t>There is a high concentration of bicycle </a:t>
            </a:r>
            <a:r>
              <a:rPr lang="en-GB" sz="1600">
                <a:solidFill>
                  <a:schemeClr val="lt1"/>
                </a:solidFill>
                <a:latin typeface="Century Gothic"/>
                <a:ea typeface="Century Gothic"/>
                <a:cs typeface="Century Gothic"/>
                <a:sym typeface="Century Gothic"/>
              </a:rPr>
              <a:t>users</a:t>
            </a:r>
            <a:r>
              <a:rPr lang="en-GB" sz="1600">
                <a:solidFill>
                  <a:schemeClr val="lt1"/>
                </a:solidFill>
                <a:latin typeface="Century Gothic"/>
                <a:ea typeface="Century Gothic"/>
                <a:cs typeface="Century Gothic"/>
                <a:sym typeface="Century Gothic"/>
              </a:rPr>
              <a:t> but very limited capacity in City of London Borough. </a:t>
            </a:r>
            <a:endParaRPr sz="1600">
              <a:solidFill>
                <a:schemeClr val="lt1"/>
              </a:solidFill>
              <a:latin typeface="Century Gothic"/>
              <a:ea typeface="Century Gothic"/>
              <a:cs typeface="Century Gothic"/>
              <a:sym typeface="Century Gothic"/>
            </a:endParaRPr>
          </a:p>
          <a:p>
            <a:pPr indent="0" lvl="0" marL="457200" marR="0" rtl="0" algn="l">
              <a:lnSpc>
                <a:spcPct val="100000"/>
              </a:lnSpc>
              <a:spcBef>
                <a:spcPts val="0"/>
              </a:spcBef>
              <a:spcAft>
                <a:spcPts val="0"/>
              </a:spcAft>
              <a:buNone/>
            </a:pPr>
            <a:r>
              <a:t/>
            </a:r>
            <a:endParaRPr sz="1600">
              <a:solidFill>
                <a:schemeClr val="lt1"/>
              </a:solidFill>
              <a:latin typeface="Century Gothic"/>
              <a:ea typeface="Century Gothic"/>
              <a:cs typeface="Century Gothic"/>
              <a:sym typeface="Century Gothic"/>
            </a:endParaRPr>
          </a:p>
          <a:p>
            <a:pPr indent="-330200" lvl="0" marL="457200" marR="0" rtl="0" algn="l">
              <a:lnSpc>
                <a:spcPct val="100000"/>
              </a:lnSpc>
              <a:spcBef>
                <a:spcPts val="0"/>
              </a:spcBef>
              <a:spcAft>
                <a:spcPts val="0"/>
              </a:spcAft>
              <a:buClr>
                <a:schemeClr val="lt1"/>
              </a:buClr>
              <a:buSzPts val="1600"/>
              <a:buFont typeface="Century Gothic"/>
              <a:buChar char="●"/>
            </a:pPr>
            <a:r>
              <a:rPr lang="en-GB" sz="1600">
                <a:solidFill>
                  <a:schemeClr val="lt1"/>
                </a:solidFill>
                <a:latin typeface="Century Gothic"/>
                <a:ea typeface="Century Gothic"/>
                <a:cs typeface="Century Gothic"/>
                <a:sym typeface="Century Gothic"/>
              </a:rPr>
              <a:t>Hackney and Lewisham, despite having ample parking, have low cycle counts.</a:t>
            </a:r>
            <a:endParaRPr sz="1600">
              <a:solidFill>
                <a:schemeClr val="lt1"/>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86D1D8"/>
              </a:buClr>
              <a:buSzPts val="1299"/>
              <a:buFont typeface="Noto Sans Symbols"/>
              <a:buNone/>
            </a:pPr>
            <a:r>
              <a:t/>
            </a:r>
            <a:endParaRPr sz="1800">
              <a:solidFill>
                <a:schemeClr val="lt1"/>
              </a:solidFill>
              <a:latin typeface="Century Gothic"/>
              <a:ea typeface="Century Gothic"/>
              <a:cs typeface="Century Gothic"/>
              <a:sym typeface="Century Gothic"/>
            </a:endParaRPr>
          </a:p>
        </p:txBody>
      </p:sp>
      <p:sp>
        <p:nvSpPr>
          <p:cNvPr id="202" name="Google Shape;202;g29c142e25ae_0_28"/>
          <p:cNvSpPr txBox="1"/>
          <p:nvPr>
            <p:ph type="title"/>
          </p:nvPr>
        </p:nvSpPr>
        <p:spPr>
          <a:xfrm>
            <a:off x="285200" y="215350"/>
            <a:ext cx="9912000" cy="338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Infrastructure Analysis</a:t>
            </a:r>
            <a:endParaRPr b="1"/>
          </a:p>
        </p:txBody>
      </p:sp>
      <p:pic>
        <p:nvPicPr>
          <p:cNvPr id="203" name="Google Shape;203;g29c142e25ae_0_28"/>
          <p:cNvPicPr preferRelativeResize="0"/>
          <p:nvPr/>
        </p:nvPicPr>
        <p:blipFill>
          <a:blip r:embed="rId3">
            <a:alphaModFix/>
          </a:blip>
          <a:stretch>
            <a:fillRect/>
          </a:stretch>
        </p:blipFill>
        <p:spPr>
          <a:xfrm>
            <a:off x="4244901" y="1447375"/>
            <a:ext cx="7547500" cy="4402700"/>
          </a:xfrm>
          <a:prstGeom prst="rect">
            <a:avLst/>
          </a:prstGeom>
          <a:noFill/>
          <a:ln>
            <a:noFill/>
          </a:ln>
        </p:spPr>
      </p:pic>
      <p:sp>
        <p:nvSpPr>
          <p:cNvPr id="204" name="Google Shape;204;g29c142e25ae_0_28"/>
          <p:cNvSpPr/>
          <p:nvPr/>
        </p:nvSpPr>
        <p:spPr>
          <a:xfrm>
            <a:off x="5621800" y="1775725"/>
            <a:ext cx="254400" cy="2544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highlight>
                <a:srgbClr val="FF0000"/>
              </a:highlight>
              <a:latin typeface="Century Gothic"/>
              <a:ea typeface="Century Gothic"/>
              <a:cs typeface="Century Gothic"/>
              <a:sym typeface="Century Gothic"/>
            </a:endParaRPr>
          </a:p>
        </p:txBody>
      </p:sp>
      <p:sp>
        <p:nvSpPr>
          <p:cNvPr id="205" name="Google Shape;205;g29c142e25ae_0_28"/>
          <p:cNvSpPr txBox="1"/>
          <p:nvPr/>
        </p:nvSpPr>
        <p:spPr>
          <a:xfrm>
            <a:off x="4721175" y="2520638"/>
            <a:ext cx="3020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600">
                <a:solidFill>
                  <a:schemeClr val="dk1"/>
                </a:solidFill>
                <a:latin typeface="Century Gothic"/>
                <a:ea typeface="Century Gothic"/>
                <a:cs typeface="Century Gothic"/>
                <a:sym typeface="Century Gothic"/>
              </a:rPr>
              <a:t>p-value = 6.866e-</a:t>
            </a:r>
            <a:r>
              <a:rPr b="1" lang="en-GB" sz="1600">
                <a:solidFill>
                  <a:schemeClr val="dk1"/>
                </a:solidFill>
                <a:latin typeface="Century Gothic"/>
                <a:ea typeface="Century Gothic"/>
                <a:cs typeface="Century Gothic"/>
                <a:sym typeface="Century Gothic"/>
              </a:rPr>
              <a:t>0</a:t>
            </a:r>
            <a:r>
              <a:rPr b="1" lang="en-GB" sz="1600">
                <a:solidFill>
                  <a:schemeClr val="dk1"/>
                </a:solidFill>
                <a:latin typeface="Century Gothic"/>
                <a:ea typeface="Century Gothic"/>
                <a:cs typeface="Century Gothic"/>
                <a:sym typeface="Century Gothic"/>
              </a:rPr>
              <a:t>7</a:t>
            </a:r>
            <a:endParaRPr b="1" sz="1600">
              <a:solidFill>
                <a:schemeClr val="dk1"/>
              </a:solidFill>
              <a:latin typeface="Century Gothic"/>
              <a:ea typeface="Century Gothic"/>
              <a:cs typeface="Century Gothic"/>
              <a:sym typeface="Century Gothic"/>
            </a:endParaRPr>
          </a:p>
        </p:txBody>
      </p:sp>
      <p:sp>
        <p:nvSpPr>
          <p:cNvPr id="206" name="Google Shape;206;g29c142e25ae_0_28"/>
          <p:cNvSpPr/>
          <p:nvPr/>
        </p:nvSpPr>
        <p:spPr>
          <a:xfrm>
            <a:off x="7178650" y="4918625"/>
            <a:ext cx="254400" cy="2544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highlight>
                <a:srgbClr val="FF0000"/>
              </a:highlight>
              <a:latin typeface="Century Gothic"/>
              <a:ea typeface="Century Gothic"/>
              <a:cs typeface="Century Gothic"/>
              <a:sym typeface="Century Gothic"/>
            </a:endParaRPr>
          </a:p>
        </p:txBody>
      </p:sp>
      <p:sp>
        <p:nvSpPr>
          <p:cNvPr id="207" name="Google Shape;207;g29c142e25ae_0_28"/>
          <p:cNvSpPr/>
          <p:nvPr/>
        </p:nvSpPr>
        <p:spPr>
          <a:xfrm>
            <a:off x="8239100" y="4562525"/>
            <a:ext cx="254400" cy="2544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highlight>
                <a:srgbClr val="FF0000"/>
              </a:highlight>
              <a:latin typeface="Century Gothic"/>
              <a:ea typeface="Century Gothic"/>
              <a:cs typeface="Century Gothic"/>
              <a:sym typeface="Century Gothic"/>
            </a:endParaRPr>
          </a:p>
        </p:txBody>
      </p:sp>
      <p:sp>
        <p:nvSpPr>
          <p:cNvPr id="208" name="Google Shape;208;g29c142e25ae_0_28"/>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
        <p:nvSpPr>
          <p:cNvPr id="209" name="Google Shape;209;g29c142e25ae_0_28"/>
          <p:cNvSpPr txBox="1"/>
          <p:nvPr/>
        </p:nvSpPr>
        <p:spPr>
          <a:xfrm>
            <a:off x="5243750" y="1962175"/>
            <a:ext cx="5683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latin typeface="Century Gothic"/>
                <a:ea typeface="Century Gothic"/>
                <a:cs typeface="Century Gothic"/>
                <a:sym typeface="Century Gothic"/>
              </a:rPr>
              <a:t>City of London</a:t>
            </a:r>
            <a:endParaRPr sz="1000">
              <a:latin typeface="Century Gothic"/>
              <a:ea typeface="Century Gothic"/>
              <a:cs typeface="Century Gothic"/>
              <a:sym typeface="Century Gothic"/>
            </a:endParaRPr>
          </a:p>
        </p:txBody>
      </p:sp>
      <p:sp>
        <p:nvSpPr>
          <p:cNvPr id="210" name="Google Shape;210;g29c142e25ae_0_28"/>
          <p:cNvSpPr txBox="1"/>
          <p:nvPr/>
        </p:nvSpPr>
        <p:spPr>
          <a:xfrm>
            <a:off x="8005950" y="4731600"/>
            <a:ext cx="5683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latin typeface="Century Gothic"/>
                <a:ea typeface="Century Gothic"/>
                <a:cs typeface="Century Gothic"/>
                <a:sym typeface="Century Gothic"/>
              </a:rPr>
              <a:t>Hackney</a:t>
            </a:r>
            <a:endParaRPr sz="1000">
              <a:latin typeface="Century Gothic"/>
              <a:ea typeface="Century Gothic"/>
              <a:cs typeface="Century Gothic"/>
              <a:sym typeface="Century Gothic"/>
            </a:endParaRPr>
          </a:p>
        </p:txBody>
      </p:sp>
      <p:sp>
        <p:nvSpPr>
          <p:cNvPr id="211" name="Google Shape;211;g29c142e25ae_0_28"/>
          <p:cNvSpPr txBox="1"/>
          <p:nvPr/>
        </p:nvSpPr>
        <p:spPr>
          <a:xfrm>
            <a:off x="6946325" y="5096825"/>
            <a:ext cx="5683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latin typeface="Century Gothic"/>
                <a:ea typeface="Century Gothic"/>
                <a:cs typeface="Century Gothic"/>
                <a:sym typeface="Century Gothic"/>
              </a:rPr>
              <a:t>Lewisham</a:t>
            </a:r>
            <a:endParaRPr sz="1000">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9"/>
          <p:cNvSpPr txBox="1"/>
          <p:nvPr/>
        </p:nvSpPr>
        <p:spPr>
          <a:xfrm>
            <a:off x="285203" y="730750"/>
            <a:ext cx="10152300" cy="647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lang="en-GB" sz="2000">
                <a:solidFill>
                  <a:schemeClr val="lt2"/>
                </a:solidFill>
                <a:latin typeface="Century Gothic"/>
                <a:ea typeface="Century Gothic"/>
                <a:cs typeface="Century Gothic"/>
                <a:sym typeface="Century Gothic"/>
              </a:rPr>
              <a:t>Exploring the impact of Cycle Exception signposts</a:t>
            </a:r>
            <a:endParaRPr/>
          </a:p>
        </p:txBody>
      </p:sp>
      <p:sp>
        <p:nvSpPr>
          <p:cNvPr id="218" name="Google Shape;218;p9"/>
          <p:cNvSpPr txBox="1"/>
          <p:nvPr>
            <p:ph type="title"/>
          </p:nvPr>
        </p:nvSpPr>
        <p:spPr>
          <a:xfrm>
            <a:off x="283771" y="201217"/>
            <a:ext cx="4734000" cy="626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Infrastructure Analysis</a:t>
            </a:r>
            <a:br>
              <a:rPr b="1" lang="en-GB"/>
            </a:br>
            <a:endParaRPr b="1"/>
          </a:p>
        </p:txBody>
      </p:sp>
      <p:graphicFrame>
        <p:nvGraphicFramePr>
          <p:cNvPr id="219" name="Google Shape;219;p9"/>
          <p:cNvGraphicFramePr/>
          <p:nvPr/>
        </p:nvGraphicFramePr>
        <p:xfrm>
          <a:off x="455311" y="1307855"/>
          <a:ext cx="3000000" cy="3000000"/>
        </p:xfrm>
        <a:graphic>
          <a:graphicData uri="http://schemas.openxmlformats.org/drawingml/2006/table">
            <a:tbl>
              <a:tblPr bandRow="1" firstRow="1">
                <a:gradFill>
                  <a:gsLst>
                    <a:gs pos="0">
                      <a:srgbClr val="AED2E7"/>
                    </a:gs>
                    <a:gs pos="35000">
                      <a:srgbClr val="C6DDEC"/>
                    </a:gs>
                    <a:gs pos="100000">
                      <a:srgbClr val="E7F2F9"/>
                    </a:gs>
                  </a:gsLst>
                  <a:lin ang="16200038" scaled="0"/>
                </a:gradFill>
                <a:tableStyleId>{8FB00F65-7CAD-47C6-ADDF-3E19B10A3F16}</a:tableStyleId>
              </a:tblPr>
              <a:tblGrid>
                <a:gridCol w="3156175"/>
                <a:gridCol w="3156175"/>
              </a:tblGrid>
              <a:tr h="798650">
                <a:tc>
                  <a:txBody>
                    <a:bodyPr/>
                    <a:lstStyle/>
                    <a:p>
                      <a:pPr indent="0" lvl="0" marL="0" marR="0" rtl="0" algn="ctr">
                        <a:lnSpc>
                          <a:spcPct val="100000"/>
                        </a:lnSpc>
                        <a:spcBef>
                          <a:spcPts val="0"/>
                        </a:spcBef>
                        <a:spcAft>
                          <a:spcPts val="0"/>
                        </a:spcAft>
                        <a:buClr>
                          <a:srgbClr val="000000"/>
                        </a:buClr>
                        <a:buSzPts val="2000"/>
                        <a:buFont typeface="Arial"/>
                        <a:buNone/>
                      </a:pPr>
                      <a:r>
                        <a:rPr lang="en-GB" sz="1700" u="none" cap="none" strike="noStrike">
                          <a:latin typeface="Century Gothic"/>
                          <a:ea typeface="Century Gothic"/>
                          <a:cs typeface="Century Gothic"/>
                          <a:sym typeface="Century Gothic"/>
                        </a:rPr>
                        <a:t>Recommendations</a:t>
                      </a:r>
                      <a:endParaRPr sz="1700">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GB" sz="1700" u="none" cap="none" strike="noStrike">
                          <a:latin typeface="Century Gothic"/>
                          <a:ea typeface="Century Gothic"/>
                          <a:cs typeface="Century Gothic"/>
                          <a:sym typeface="Century Gothic"/>
                        </a:rPr>
                        <a:t>How to Measure Success</a:t>
                      </a:r>
                      <a:endParaRPr sz="1700">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74025">
                <a:tc>
                  <a:txBody>
                    <a:bodyPr/>
                    <a:lstStyle/>
                    <a:p>
                      <a:pPr indent="0" lvl="0" marL="0" marR="0" rtl="0" algn="ctr">
                        <a:lnSpc>
                          <a:spcPct val="100000"/>
                        </a:lnSpc>
                        <a:spcBef>
                          <a:spcPts val="0"/>
                        </a:spcBef>
                        <a:spcAft>
                          <a:spcPts val="0"/>
                        </a:spcAft>
                        <a:buClr>
                          <a:srgbClr val="000000"/>
                        </a:buClr>
                        <a:buSzPts val="1400"/>
                        <a:buFont typeface="Arial"/>
                        <a:buNone/>
                      </a:pPr>
                      <a:r>
                        <a:rPr b="1" lang="en-GB" sz="1700">
                          <a:latin typeface="Century Gothic"/>
                          <a:ea typeface="Century Gothic"/>
                          <a:cs typeface="Century Gothic"/>
                          <a:sym typeface="Century Gothic"/>
                        </a:rPr>
                        <a:t>Continue to invest in safety features of the cycling infrastructure, e.g. Turning exception signposts, Except cycle signposts.</a:t>
                      </a:r>
                      <a:endParaRPr sz="1700">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GB" sz="1700">
                          <a:latin typeface="Century Gothic"/>
                          <a:ea typeface="Century Gothic"/>
                          <a:cs typeface="Century Gothic"/>
                          <a:sym typeface="Century Gothic"/>
                        </a:rPr>
                        <a:t>Track total cycle counts’ trend &amp; number of ‘cycle except’ arrangement to facilitate cycling safety </a:t>
                      </a:r>
                      <a:endParaRPr sz="1100">
                        <a:latin typeface="Century Gothic"/>
                        <a:ea typeface="Century Gothic"/>
                        <a:cs typeface="Century Gothic"/>
                        <a:sym typeface="Century Gothic"/>
                      </a:endParaRPr>
                    </a:p>
                    <a:p>
                      <a:pPr indent="0" lvl="0" marL="0" marR="0" rtl="0" algn="ctr">
                        <a:lnSpc>
                          <a:spcPct val="100000"/>
                        </a:lnSpc>
                        <a:spcBef>
                          <a:spcPts val="0"/>
                        </a:spcBef>
                        <a:spcAft>
                          <a:spcPts val="0"/>
                        </a:spcAft>
                        <a:buNone/>
                      </a:pPr>
                      <a:r>
                        <a:rPr b="1" lang="en-GB" sz="1700">
                          <a:latin typeface="Century Gothic"/>
                          <a:ea typeface="Century Gothic"/>
                          <a:cs typeface="Century Gothic"/>
                          <a:sym typeface="Century Gothic"/>
                        </a:rPr>
                        <a:t> and gather feedback from cyclists. </a:t>
                      </a:r>
                      <a:endParaRPr sz="1700" u="none" cap="none" strike="noStrike">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pic>
        <p:nvPicPr>
          <p:cNvPr id="220" name="Google Shape;220;p9"/>
          <p:cNvPicPr preferRelativeResize="0"/>
          <p:nvPr/>
        </p:nvPicPr>
        <p:blipFill>
          <a:blip r:embed="rId3">
            <a:alphaModFix/>
          </a:blip>
          <a:stretch>
            <a:fillRect/>
          </a:stretch>
        </p:blipFill>
        <p:spPr>
          <a:xfrm>
            <a:off x="6917100" y="1392500"/>
            <a:ext cx="2290558" cy="2356601"/>
          </a:xfrm>
          <a:prstGeom prst="rect">
            <a:avLst/>
          </a:prstGeom>
          <a:noFill/>
          <a:ln>
            <a:noFill/>
          </a:ln>
        </p:spPr>
      </p:pic>
      <p:pic>
        <p:nvPicPr>
          <p:cNvPr id="221" name="Google Shape;221;p9"/>
          <p:cNvPicPr preferRelativeResize="0"/>
          <p:nvPr/>
        </p:nvPicPr>
        <p:blipFill>
          <a:blip r:embed="rId4">
            <a:alphaModFix/>
          </a:blip>
          <a:stretch>
            <a:fillRect/>
          </a:stretch>
        </p:blipFill>
        <p:spPr>
          <a:xfrm>
            <a:off x="8602275" y="1380500"/>
            <a:ext cx="3273351" cy="2356600"/>
          </a:xfrm>
          <a:prstGeom prst="rect">
            <a:avLst/>
          </a:prstGeom>
          <a:noFill/>
          <a:ln>
            <a:noFill/>
          </a:ln>
        </p:spPr>
      </p:pic>
      <p:sp>
        <p:nvSpPr>
          <p:cNvPr id="222" name="Google Shape;222;p9"/>
          <p:cNvSpPr txBox="1"/>
          <p:nvPr/>
        </p:nvSpPr>
        <p:spPr>
          <a:xfrm>
            <a:off x="536750" y="3979400"/>
            <a:ext cx="11002200" cy="2702700"/>
          </a:xfrm>
          <a:prstGeom prst="rect">
            <a:avLst/>
          </a:prstGeom>
          <a:noFill/>
          <a:ln>
            <a:noFill/>
          </a:ln>
        </p:spPr>
        <p:txBody>
          <a:bodyPr anchorCtr="0" anchor="t" bIns="45700" lIns="91425" spcFirstLastPara="1" rIns="91425" wrap="square" tIns="45700">
            <a:normAutofit/>
          </a:bodyPr>
          <a:lstStyle/>
          <a:p>
            <a:pPr indent="-330200" lvl="0" marL="457200" marR="0" rtl="0" algn="l">
              <a:lnSpc>
                <a:spcPct val="100000"/>
              </a:lnSpc>
              <a:spcBef>
                <a:spcPts val="0"/>
              </a:spcBef>
              <a:spcAft>
                <a:spcPts val="0"/>
              </a:spcAft>
              <a:buClr>
                <a:schemeClr val="lt1"/>
              </a:buClr>
              <a:buSzPts val="1600"/>
              <a:buFont typeface="Century Gothic"/>
              <a:buChar char="●"/>
            </a:pPr>
            <a:r>
              <a:rPr lang="en-GB" sz="1600">
                <a:solidFill>
                  <a:schemeClr val="lt1"/>
                </a:solidFill>
                <a:latin typeface="Century Gothic"/>
                <a:ea typeface="Century Gothic"/>
                <a:cs typeface="Century Gothic"/>
                <a:sym typeface="Century Gothic"/>
              </a:rPr>
              <a:t>The </a:t>
            </a:r>
            <a:r>
              <a:rPr lang="en-GB" sz="1600">
                <a:solidFill>
                  <a:schemeClr val="lt1"/>
                </a:solidFill>
                <a:latin typeface="Century Gothic"/>
                <a:ea typeface="Century Gothic"/>
                <a:cs typeface="Century Gothic"/>
                <a:sym typeface="Century Gothic"/>
              </a:rPr>
              <a:t>research project conducted by the Behavioural Insights Team on behalf of the Department for Transport, ‘A moment of Change: Increasing Cycling Uptake’ identified </a:t>
            </a:r>
            <a:r>
              <a:rPr lang="en-GB" sz="1600">
                <a:solidFill>
                  <a:srgbClr val="FFFFFF"/>
                </a:solidFill>
                <a:latin typeface="Century Gothic"/>
                <a:ea typeface="Century Gothic"/>
                <a:cs typeface="Century Gothic"/>
                <a:sym typeface="Century Gothic"/>
              </a:rPr>
              <a:t>infrastructure</a:t>
            </a:r>
            <a:r>
              <a:rPr lang="en-GB" sz="1600">
                <a:solidFill>
                  <a:schemeClr val="lt1"/>
                </a:solidFill>
                <a:latin typeface="Century Gothic"/>
                <a:ea typeface="Century Gothic"/>
                <a:cs typeface="Century Gothic"/>
                <a:sym typeface="Century Gothic"/>
              </a:rPr>
              <a:t> as one of five major barriers (objectives) to be met in order for cycling rates to significantly increase.</a:t>
            </a:r>
            <a:r>
              <a:rPr baseline="30000" lang="en-GB" sz="1600">
                <a:solidFill>
                  <a:schemeClr val="lt1"/>
                </a:solidFill>
                <a:latin typeface="Century Gothic"/>
                <a:ea typeface="Century Gothic"/>
                <a:cs typeface="Century Gothic"/>
                <a:sym typeface="Century Gothic"/>
              </a:rPr>
              <a:t>[3]</a:t>
            </a:r>
            <a:endParaRPr sz="1600">
              <a:solidFill>
                <a:schemeClr val="lt1"/>
              </a:solidFill>
              <a:latin typeface="Century Gothic"/>
              <a:ea typeface="Century Gothic"/>
              <a:cs typeface="Century Gothic"/>
              <a:sym typeface="Century Gothic"/>
            </a:endParaRPr>
          </a:p>
          <a:p>
            <a:pPr indent="0" lvl="0" marL="0" rtl="0" algn="l">
              <a:spcBef>
                <a:spcPts val="0"/>
              </a:spcBef>
              <a:spcAft>
                <a:spcPts val="0"/>
              </a:spcAft>
              <a:buNone/>
            </a:pPr>
            <a:r>
              <a:t/>
            </a:r>
            <a:endParaRPr sz="1600">
              <a:solidFill>
                <a:schemeClr val="lt1"/>
              </a:solidFill>
              <a:latin typeface="Century Gothic"/>
              <a:ea typeface="Century Gothic"/>
              <a:cs typeface="Century Gothic"/>
              <a:sym typeface="Century Gothic"/>
            </a:endParaRPr>
          </a:p>
          <a:p>
            <a:pPr indent="-330200" lvl="0" marL="457200" rtl="0" algn="l">
              <a:spcBef>
                <a:spcPts val="0"/>
              </a:spcBef>
              <a:spcAft>
                <a:spcPts val="0"/>
              </a:spcAft>
              <a:buClr>
                <a:schemeClr val="lt1"/>
              </a:buClr>
              <a:buSzPts val="1600"/>
              <a:buFont typeface="Century Gothic"/>
              <a:buChar char="➔"/>
            </a:pPr>
            <a:r>
              <a:rPr lang="en-GB" sz="1600">
                <a:solidFill>
                  <a:schemeClr val="lt1"/>
                </a:solidFill>
                <a:latin typeface="Century Gothic"/>
                <a:ea typeface="Century Gothic"/>
                <a:cs typeface="Century Gothic"/>
                <a:sym typeface="Century Gothic"/>
              </a:rPr>
              <a:t>In other words, people must feel safe cycling.  </a:t>
            </a:r>
            <a:endParaRPr sz="1600">
              <a:solidFill>
                <a:schemeClr val="lt1"/>
              </a:solidFill>
              <a:latin typeface="Century Gothic"/>
              <a:ea typeface="Century Gothic"/>
              <a:cs typeface="Century Gothic"/>
              <a:sym typeface="Century Gothic"/>
            </a:endParaRPr>
          </a:p>
          <a:p>
            <a:pPr indent="0" lvl="0" marL="457200" rtl="0" algn="l">
              <a:spcBef>
                <a:spcPts val="0"/>
              </a:spcBef>
              <a:spcAft>
                <a:spcPts val="0"/>
              </a:spcAft>
              <a:buNone/>
            </a:pPr>
            <a:r>
              <a:t/>
            </a:r>
            <a:endParaRPr sz="1600">
              <a:solidFill>
                <a:schemeClr val="lt1"/>
              </a:solidFill>
              <a:latin typeface="Century Gothic"/>
              <a:ea typeface="Century Gothic"/>
              <a:cs typeface="Century Gothic"/>
              <a:sym typeface="Century Gothic"/>
            </a:endParaRPr>
          </a:p>
          <a:p>
            <a:pPr indent="-330200" lvl="0" marL="457200" rtl="0" algn="l">
              <a:spcBef>
                <a:spcPts val="0"/>
              </a:spcBef>
              <a:spcAft>
                <a:spcPts val="0"/>
              </a:spcAft>
              <a:buClr>
                <a:schemeClr val="lt1"/>
              </a:buClr>
              <a:buSzPts val="1600"/>
              <a:buFont typeface="Century Gothic"/>
              <a:buChar char="➔"/>
            </a:pPr>
            <a:r>
              <a:rPr lang="en-GB" sz="1600">
                <a:solidFill>
                  <a:schemeClr val="lt1"/>
                </a:solidFill>
                <a:latin typeface="Century Gothic"/>
                <a:ea typeface="Century Gothic"/>
                <a:cs typeface="Century Gothic"/>
                <a:sym typeface="Century Gothic"/>
              </a:rPr>
              <a:t>Good infrastructure elements such as Cycling safety and clear signages for cyclists are basic requirements for people to consider cycling as a feasible mode of transport.</a:t>
            </a:r>
            <a:endParaRPr sz="1600">
              <a:solidFill>
                <a:schemeClr val="lt1"/>
              </a:solidFill>
              <a:latin typeface="Century Gothic"/>
              <a:ea typeface="Century Gothic"/>
              <a:cs typeface="Century Gothic"/>
              <a:sym typeface="Century Gothic"/>
            </a:endParaRPr>
          </a:p>
        </p:txBody>
      </p:sp>
      <p:sp>
        <p:nvSpPr>
          <p:cNvPr id="223" name="Google Shape;223;p9"/>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g29c08ca16a1_0_6"/>
          <p:cNvSpPr txBox="1"/>
          <p:nvPr/>
        </p:nvSpPr>
        <p:spPr>
          <a:xfrm>
            <a:off x="285203" y="718650"/>
            <a:ext cx="10152300" cy="647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Exploring the impact of </a:t>
            </a:r>
            <a:r>
              <a:rPr b="1" lang="en-GB" sz="2000">
                <a:solidFill>
                  <a:schemeClr val="lt2"/>
                </a:solidFill>
                <a:latin typeface="Century Gothic"/>
                <a:ea typeface="Century Gothic"/>
                <a:cs typeface="Century Gothic"/>
                <a:sym typeface="Century Gothic"/>
              </a:rPr>
              <a:t>‘</a:t>
            </a:r>
            <a:r>
              <a:rPr b="1" lang="en-GB" sz="2000">
                <a:solidFill>
                  <a:schemeClr val="lt2"/>
                </a:solidFill>
                <a:latin typeface="Century Gothic"/>
                <a:ea typeface="Century Gothic"/>
                <a:cs typeface="Century Gothic"/>
                <a:sym typeface="Century Gothic"/>
              </a:rPr>
              <a:t>Banned Left Turn with Cycle Exception’ signage</a:t>
            </a:r>
            <a:endParaRPr/>
          </a:p>
        </p:txBody>
      </p:sp>
      <p:sp>
        <p:nvSpPr>
          <p:cNvPr id="230" name="Google Shape;230;g29c08ca16a1_0_6"/>
          <p:cNvSpPr txBox="1"/>
          <p:nvPr/>
        </p:nvSpPr>
        <p:spPr>
          <a:xfrm>
            <a:off x="5075013" y="5882850"/>
            <a:ext cx="6386700" cy="565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lang="en-GB" sz="1600">
                <a:solidFill>
                  <a:schemeClr val="lt2"/>
                </a:solidFill>
                <a:latin typeface="Century Gothic"/>
                <a:ea typeface="Century Gothic"/>
                <a:cs typeface="Century Gothic"/>
                <a:sym typeface="Century Gothic"/>
              </a:rPr>
              <a:t>Total Cyclists per head vs </a:t>
            </a:r>
            <a:endParaRPr b="1" sz="1600">
              <a:solidFill>
                <a:schemeClr val="lt2"/>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lt2"/>
              </a:buClr>
              <a:buSzPts val="1800"/>
              <a:buFont typeface="Century Gothic"/>
              <a:buNone/>
            </a:pPr>
            <a:r>
              <a:rPr b="1" lang="en-GB" sz="1600">
                <a:solidFill>
                  <a:schemeClr val="lt2"/>
                </a:solidFill>
                <a:latin typeface="Century Gothic"/>
                <a:ea typeface="Century Gothic"/>
                <a:cs typeface="Century Gothic"/>
                <a:sym typeface="Century Gothic"/>
              </a:rPr>
              <a:t>‘Banned Left Turn with Cycle Exception’ sign count</a:t>
            </a:r>
            <a:endParaRPr b="1" i="0" sz="1600" u="none" cap="none" strike="noStrike">
              <a:solidFill>
                <a:schemeClr val="lt2"/>
              </a:solidFill>
              <a:latin typeface="Century Gothic"/>
              <a:ea typeface="Century Gothic"/>
              <a:cs typeface="Century Gothic"/>
              <a:sym typeface="Century Gothic"/>
            </a:endParaRPr>
          </a:p>
        </p:txBody>
      </p:sp>
      <p:sp>
        <p:nvSpPr>
          <p:cNvPr id="231" name="Google Shape;231;g29c08ca16a1_0_6"/>
          <p:cNvSpPr txBox="1"/>
          <p:nvPr>
            <p:ph type="title"/>
          </p:nvPr>
        </p:nvSpPr>
        <p:spPr>
          <a:xfrm>
            <a:off x="260971" y="217217"/>
            <a:ext cx="4734000" cy="626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Infrastructure Analysis</a:t>
            </a:r>
            <a:br>
              <a:rPr b="1" lang="en-GB"/>
            </a:br>
            <a:endParaRPr b="1"/>
          </a:p>
        </p:txBody>
      </p:sp>
      <p:sp>
        <p:nvSpPr>
          <p:cNvPr id="232" name="Google Shape;232;g29c08ca16a1_0_6"/>
          <p:cNvSpPr txBox="1"/>
          <p:nvPr/>
        </p:nvSpPr>
        <p:spPr>
          <a:xfrm>
            <a:off x="517675" y="4970850"/>
            <a:ext cx="3691500" cy="10773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GB" sz="1600" u="none" cap="none" strike="noStrike">
                <a:solidFill>
                  <a:srgbClr val="D1D5DB"/>
                </a:solidFill>
                <a:latin typeface="Century Gothic"/>
                <a:ea typeface="Century Gothic"/>
                <a:cs typeface="Century Gothic"/>
                <a:sym typeface="Century Gothic"/>
              </a:rPr>
              <a:t>“</a:t>
            </a:r>
            <a:r>
              <a:rPr lang="en-GB" sz="1600" u="sng">
                <a:solidFill>
                  <a:srgbClr val="D1D5DB"/>
                </a:solidFill>
                <a:latin typeface="Century Gothic"/>
                <a:ea typeface="Century Gothic"/>
                <a:cs typeface="Century Gothic"/>
                <a:sym typeface="Century Gothic"/>
              </a:rPr>
              <a:t>Banned Left Turn with Cycle Exception</a:t>
            </a:r>
            <a:r>
              <a:rPr lang="en-GB" sz="1600">
                <a:solidFill>
                  <a:srgbClr val="D1D5DB"/>
                </a:solidFill>
                <a:latin typeface="Century Gothic"/>
                <a:ea typeface="Century Gothic"/>
                <a:cs typeface="Century Gothic"/>
                <a:sym typeface="Century Gothic"/>
              </a:rPr>
              <a:t>”</a:t>
            </a:r>
            <a:r>
              <a:rPr lang="en-GB" sz="1600">
                <a:solidFill>
                  <a:srgbClr val="D1D5DB"/>
                </a:solidFill>
                <a:latin typeface="Century Gothic"/>
                <a:ea typeface="Century Gothic"/>
                <a:cs typeface="Century Gothic"/>
                <a:sym typeface="Century Gothic"/>
              </a:rPr>
              <a:t> means vehicles are restricted from turning left at road junctions, but cycles are exempt.</a:t>
            </a:r>
            <a:r>
              <a:rPr b="0" i="0" lang="en-GB" sz="1600" u="none" cap="none" strike="noStrike">
                <a:solidFill>
                  <a:srgbClr val="D1D5DB"/>
                </a:solidFill>
                <a:latin typeface="Century Gothic"/>
                <a:ea typeface="Century Gothic"/>
                <a:cs typeface="Century Gothic"/>
                <a:sym typeface="Century Gothic"/>
              </a:rPr>
              <a:t> </a:t>
            </a:r>
            <a:endParaRPr b="0" i="0" sz="1600" u="none" cap="none" strike="noStrike">
              <a:solidFill>
                <a:srgbClr val="000000"/>
              </a:solidFill>
              <a:latin typeface="Century Gothic"/>
              <a:ea typeface="Century Gothic"/>
              <a:cs typeface="Century Gothic"/>
              <a:sym typeface="Century Gothic"/>
            </a:endParaRPr>
          </a:p>
        </p:txBody>
      </p:sp>
      <p:pic>
        <p:nvPicPr>
          <p:cNvPr id="233" name="Google Shape;233;g29c08ca16a1_0_6"/>
          <p:cNvPicPr preferRelativeResize="0"/>
          <p:nvPr/>
        </p:nvPicPr>
        <p:blipFill>
          <a:blip r:embed="rId3">
            <a:alphaModFix/>
          </a:blip>
          <a:stretch>
            <a:fillRect/>
          </a:stretch>
        </p:blipFill>
        <p:spPr>
          <a:xfrm>
            <a:off x="517675" y="1380500"/>
            <a:ext cx="3246200" cy="3339801"/>
          </a:xfrm>
          <a:prstGeom prst="rect">
            <a:avLst/>
          </a:prstGeom>
          <a:noFill/>
          <a:ln cap="flat" cmpd="sng" w="19050">
            <a:solidFill>
              <a:schemeClr val="dk1"/>
            </a:solidFill>
            <a:prstDash val="solid"/>
            <a:round/>
            <a:headEnd len="sm" w="sm" type="none"/>
            <a:tailEnd len="sm" w="sm" type="none"/>
          </a:ln>
        </p:spPr>
      </p:pic>
      <p:pic>
        <p:nvPicPr>
          <p:cNvPr id="234" name="Google Shape;234;g29c08ca16a1_0_6"/>
          <p:cNvPicPr preferRelativeResize="0"/>
          <p:nvPr/>
        </p:nvPicPr>
        <p:blipFill>
          <a:blip r:embed="rId4">
            <a:alphaModFix/>
          </a:blip>
          <a:stretch>
            <a:fillRect/>
          </a:stretch>
        </p:blipFill>
        <p:spPr>
          <a:xfrm>
            <a:off x="4361575" y="1254476"/>
            <a:ext cx="7174022" cy="4437324"/>
          </a:xfrm>
          <a:prstGeom prst="rect">
            <a:avLst/>
          </a:prstGeom>
          <a:noFill/>
          <a:ln cap="flat" cmpd="sng" w="19050">
            <a:solidFill>
              <a:schemeClr val="dk1"/>
            </a:solidFill>
            <a:prstDash val="solid"/>
            <a:round/>
            <a:headEnd len="sm" w="sm" type="none"/>
            <a:tailEnd len="sm" w="sm" type="none"/>
          </a:ln>
        </p:spPr>
      </p:pic>
      <p:sp>
        <p:nvSpPr>
          <p:cNvPr id="235" name="Google Shape;235;g29c08ca16a1_0_6"/>
          <p:cNvSpPr txBox="1"/>
          <p:nvPr/>
        </p:nvSpPr>
        <p:spPr>
          <a:xfrm>
            <a:off x="5293075" y="2575025"/>
            <a:ext cx="5594100" cy="124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300">
                <a:solidFill>
                  <a:schemeClr val="dk1"/>
                </a:solidFill>
                <a:latin typeface="Century Gothic"/>
                <a:ea typeface="Century Gothic"/>
                <a:cs typeface="Century Gothic"/>
                <a:sym typeface="Century Gothic"/>
              </a:rPr>
              <a:t>R</a:t>
            </a:r>
            <a:r>
              <a:rPr b="1" baseline="30000" lang="en-GB" sz="2300">
                <a:solidFill>
                  <a:schemeClr val="dk1"/>
                </a:solidFill>
                <a:latin typeface="Century Gothic"/>
                <a:ea typeface="Century Gothic"/>
                <a:cs typeface="Century Gothic"/>
                <a:sym typeface="Century Gothic"/>
              </a:rPr>
              <a:t>2</a:t>
            </a:r>
            <a:r>
              <a:rPr b="1" lang="en-GB" sz="2300">
                <a:solidFill>
                  <a:schemeClr val="dk1"/>
                </a:solidFill>
                <a:latin typeface="Century Gothic"/>
                <a:ea typeface="Century Gothic"/>
                <a:cs typeface="Century Gothic"/>
                <a:sym typeface="Century Gothic"/>
              </a:rPr>
              <a:t> = 48%</a:t>
            </a:r>
            <a:endParaRPr b="1" sz="2300">
              <a:solidFill>
                <a:schemeClr val="dk1"/>
              </a:solidFill>
              <a:latin typeface="Century Gothic"/>
              <a:ea typeface="Century Gothic"/>
              <a:cs typeface="Century Gothic"/>
              <a:sym typeface="Century Gothic"/>
            </a:endParaRPr>
          </a:p>
          <a:p>
            <a:pPr indent="0" lvl="0" marL="0" rtl="0" algn="l">
              <a:spcBef>
                <a:spcPts val="0"/>
              </a:spcBef>
              <a:spcAft>
                <a:spcPts val="0"/>
              </a:spcAft>
              <a:buNone/>
            </a:pPr>
            <a:r>
              <a:rPr b="1" lang="en-GB" sz="2300">
                <a:solidFill>
                  <a:schemeClr val="dk1"/>
                </a:solidFill>
                <a:latin typeface="Century Gothic"/>
                <a:ea typeface="Century Gothic"/>
                <a:cs typeface="Century Gothic"/>
                <a:sym typeface="Century Gothic"/>
              </a:rPr>
              <a:t>p-value = 0.000123</a:t>
            </a:r>
            <a:endParaRPr b="1" sz="2300">
              <a:solidFill>
                <a:schemeClr val="dk1"/>
              </a:solidFill>
              <a:latin typeface="Century Gothic"/>
              <a:ea typeface="Century Gothic"/>
              <a:cs typeface="Century Gothic"/>
              <a:sym typeface="Century Gothic"/>
            </a:endParaRPr>
          </a:p>
          <a:p>
            <a:pPr indent="0" lvl="0" marL="0" rtl="0" algn="l">
              <a:spcBef>
                <a:spcPts val="0"/>
              </a:spcBef>
              <a:spcAft>
                <a:spcPts val="0"/>
              </a:spcAft>
              <a:buNone/>
            </a:pPr>
            <a:r>
              <a:rPr b="1" lang="en-GB" sz="2300">
                <a:solidFill>
                  <a:schemeClr val="dk1"/>
                </a:solidFill>
                <a:latin typeface="Century Gothic"/>
                <a:ea typeface="Century Gothic"/>
                <a:cs typeface="Century Gothic"/>
                <a:sym typeface="Century Gothic"/>
              </a:rPr>
              <a:t> </a:t>
            </a:r>
            <a:endParaRPr b="1" sz="2300">
              <a:solidFill>
                <a:schemeClr val="dk1"/>
              </a:solidFill>
              <a:latin typeface="Century Gothic"/>
              <a:ea typeface="Century Gothic"/>
              <a:cs typeface="Century Gothic"/>
              <a:sym typeface="Century Gothic"/>
            </a:endParaRPr>
          </a:p>
        </p:txBody>
      </p:sp>
      <p:sp>
        <p:nvSpPr>
          <p:cNvPr id="236" name="Google Shape;236;g29c08ca16a1_0_6"/>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299f3b6eb06_0_17"/>
          <p:cNvSpPr txBox="1"/>
          <p:nvPr/>
        </p:nvSpPr>
        <p:spPr>
          <a:xfrm>
            <a:off x="285203" y="633925"/>
            <a:ext cx="10152300" cy="647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Exploring the i</a:t>
            </a:r>
            <a:r>
              <a:rPr b="1" lang="en-GB" sz="2000">
                <a:solidFill>
                  <a:schemeClr val="lt2"/>
                </a:solidFill>
                <a:latin typeface="Century Gothic"/>
                <a:ea typeface="Century Gothic"/>
                <a:cs typeface="Century Gothic"/>
                <a:sym typeface="Century Gothic"/>
              </a:rPr>
              <a:t>mpact of ‘</a:t>
            </a:r>
            <a:r>
              <a:rPr b="1" lang="en-GB" sz="2000">
                <a:solidFill>
                  <a:schemeClr val="lt2"/>
                </a:solidFill>
                <a:latin typeface="Century Gothic"/>
                <a:ea typeface="Century Gothic"/>
                <a:cs typeface="Century Gothic"/>
                <a:sym typeface="Century Gothic"/>
              </a:rPr>
              <a:t>Except Cycles’ signage</a:t>
            </a:r>
            <a:endParaRPr/>
          </a:p>
        </p:txBody>
      </p:sp>
      <p:sp>
        <p:nvSpPr>
          <p:cNvPr id="243" name="Google Shape;243;g299f3b6eb06_0_17"/>
          <p:cNvSpPr txBox="1"/>
          <p:nvPr/>
        </p:nvSpPr>
        <p:spPr>
          <a:xfrm>
            <a:off x="5276650" y="6039500"/>
            <a:ext cx="6386700" cy="565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lang="en-GB" sz="1600">
                <a:solidFill>
                  <a:schemeClr val="lt2"/>
                </a:solidFill>
                <a:latin typeface="Century Gothic"/>
                <a:ea typeface="Century Gothic"/>
                <a:cs typeface="Century Gothic"/>
                <a:sym typeface="Century Gothic"/>
              </a:rPr>
              <a:t>Total Cyclists per head vs Except Cycle signage count</a:t>
            </a:r>
            <a:endParaRPr sz="1600"/>
          </a:p>
          <a:p>
            <a:pPr indent="0" lvl="0" marL="0" marR="0" rtl="0" algn="l">
              <a:lnSpc>
                <a:spcPct val="100000"/>
              </a:lnSpc>
              <a:spcBef>
                <a:spcPts val="0"/>
              </a:spcBef>
              <a:spcAft>
                <a:spcPts val="0"/>
              </a:spcAft>
              <a:buClr>
                <a:schemeClr val="lt2"/>
              </a:buClr>
              <a:buSzPts val="1800"/>
              <a:buFont typeface="Century Gothic"/>
              <a:buNone/>
            </a:pPr>
            <a:r>
              <a:t/>
            </a:r>
            <a:endParaRPr b="1" i="0" sz="1600" u="none" cap="none" strike="noStrike">
              <a:solidFill>
                <a:schemeClr val="lt2"/>
              </a:solidFill>
              <a:latin typeface="Century Gothic"/>
              <a:ea typeface="Century Gothic"/>
              <a:cs typeface="Century Gothic"/>
              <a:sym typeface="Century Gothic"/>
            </a:endParaRPr>
          </a:p>
        </p:txBody>
      </p:sp>
      <p:sp>
        <p:nvSpPr>
          <p:cNvPr id="244" name="Google Shape;244;g299f3b6eb06_0_17"/>
          <p:cNvSpPr txBox="1"/>
          <p:nvPr>
            <p:ph type="title"/>
          </p:nvPr>
        </p:nvSpPr>
        <p:spPr>
          <a:xfrm>
            <a:off x="333625" y="108953"/>
            <a:ext cx="4734000" cy="6471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Infrastructure Analysis</a:t>
            </a:r>
            <a:br>
              <a:rPr b="1" lang="en-GB"/>
            </a:br>
            <a:endParaRPr b="1"/>
          </a:p>
        </p:txBody>
      </p:sp>
      <p:sp>
        <p:nvSpPr>
          <p:cNvPr id="245" name="Google Shape;245;g299f3b6eb06_0_17"/>
          <p:cNvSpPr txBox="1"/>
          <p:nvPr/>
        </p:nvSpPr>
        <p:spPr>
          <a:xfrm>
            <a:off x="333625" y="4272000"/>
            <a:ext cx="3944400" cy="18162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n-GB" sz="1600" u="none" cap="none" strike="noStrike">
                <a:solidFill>
                  <a:srgbClr val="D1D5DB"/>
                </a:solidFill>
                <a:latin typeface="Century Gothic"/>
                <a:ea typeface="Century Gothic"/>
                <a:cs typeface="Century Gothic"/>
                <a:sym typeface="Century Gothic"/>
              </a:rPr>
              <a:t>“</a:t>
            </a:r>
            <a:r>
              <a:rPr lang="en-GB" sz="1600" u="sng">
                <a:solidFill>
                  <a:srgbClr val="D1D5DB"/>
                </a:solidFill>
                <a:latin typeface="Century Gothic"/>
                <a:ea typeface="Century Gothic"/>
                <a:cs typeface="Century Gothic"/>
                <a:sym typeface="Century Gothic"/>
              </a:rPr>
              <a:t>Except</a:t>
            </a:r>
            <a:r>
              <a:rPr lang="en-GB" sz="1600" u="sng">
                <a:solidFill>
                  <a:srgbClr val="D1D5DB"/>
                </a:solidFill>
                <a:latin typeface="Century Gothic"/>
                <a:ea typeface="Century Gothic"/>
                <a:cs typeface="Century Gothic"/>
                <a:sym typeface="Century Gothic"/>
              </a:rPr>
              <a:t> Cycle</a:t>
            </a:r>
            <a:r>
              <a:rPr lang="en-GB" sz="1600">
                <a:solidFill>
                  <a:srgbClr val="D1D5DB"/>
                </a:solidFill>
                <a:latin typeface="Century Gothic"/>
                <a:ea typeface="Century Gothic"/>
                <a:cs typeface="Century Gothic"/>
                <a:sym typeface="Century Gothic"/>
              </a:rPr>
              <a:t>”</a:t>
            </a:r>
            <a:r>
              <a:rPr lang="en-GB" sz="1600">
                <a:solidFill>
                  <a:srgbClr val="D1D5DB"/>
                </a:solidFill>
                <a:latin typeface="Century Gothic"/>
                <a:ea typeface="Century Gothic"/>
                <a:cs typeface="Century Gothic"/>
                <a:sym typeface="Century Gothic"/>
              </a:rPr>
              <a:t> signs </a:t>
            </a:r>
            <a:r>
              <a:rPr lang="en-GB" sz="1600">
                <a:solidFill>
                  <a:srgbClr val="D1D5DB"/>
                </a:solidFill>
                <a:latin typeface="Century Gothic"/>
                <a:ea typeface="Century Gothic"/>
                <a:cs typeface="Century Gothic"/>
                <a:sym typeface="Century Gothic"/>
              </a:rPr>
              <a:t>permit cycle movements that general traffic cannot make.  The exception plate will always accompany another sign with a restriction. For example, the “No Entry” sign shown above has “Except cycles” beneath. </a:t>
            </a:r>
            <a:endParaRPr b="0" i="0" sz="1600" u="none" cap="none" strike="noStrike">
              <a:solidFill>
                <a:srgbClr val="000000"/>
              </a:solidFill>
              <a:latin typeface="Century Gothic"/>
              <a:ea typeface="Century Gothic"/>
              <a:cs typeface="Century Gothic"/>
              <a:sym typeface="Century Gothic"/>
            </a:endParaRPr>
          </a:p>
        </p:txBody>
      </p:sp>
      <p:pic>
        <p:nvPicPr>
          <p:cNvPr id="246" name="Google Shape;246;g299f3b6eb06_0_17"/>
          <p:cNvPicPr preferRelativeResize="0"/>
          <p:nvPr/>
        </p:nvPicPr>
        <p:blipFill>
          <a:blip r:embed="rId3">
            <a:alphaModFix/>
          </a:blip>
          <a:stretch>
            <a:fillRect/>
          </a:stretch>
        </p:blipFill>
        <p:spPr>
          <a:xfrm>
            <a:off x="4444450" y="1188900"/>
            <a:ext cx="7671351" cy="4791682"/>
          </a:xfrm>
          <a:prstGeom prst="rect">
            <a:avLst/>
          </a:prstGeom>
          <a:noFill/>
          <a:ln cap="flat" cmpd="sng" w="19050">
            <a:solidFill>
              <a:schemeClr val="dk1"/>
            </a:solidFill>
            <a:prstDash val="solid"/>
            <a:round/>
            <a:headEnd len="sm" w="sm" type="none"/>
            <a:tailEnd len="sm" w="sm" type="none"/>
          </a:ln>
        </p:spPr>
      </p:pic>
      <p:sp>
        <p:nvSpPr>
          <p:cNvPr id="247" name="Google Shape;247;g299f3b6eb06_0_17"/>
          <p:cNvSpPr txBox="1"/>
          <p:nvPr/>
        </p:nvSpPr>
        <p:spPr>
          <a:xfrm>
            <a:off x="5960000" y="2293550"/>
            <a:ext cx="5594100" cy="89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300">
                <a:solidFill>
                  <a:schemeClr val="dk1"/>
                </a:solidFill>
                <a:latin typeface="Century Gothic"/>
                <a:ea typeface="Century Gothic"/>
                <a:cs typeface="Century Gothic"/>
                <a:sym typeface="Century Gothic"/>
              </a:rPr>
              <a:t>R</a:t>
            </a:r>
            <a:r>
              <a:rPr b="1" baseline="30000" lang="en-GB" sz="2300">
                <a:solidFill>
                  <a:schemeClr val="dk1"/>
                </a:solidFill>
                <a:latin typeface="Century Gothic"/>
                <a:ea typeface="Century Gothic"/>
                <a:cs typeface="Century Gothic"/>
                <a:sym typeface="Century Gothic"/>
              </a:rPr>
              <a:t>2</a:t>
            </a:r>
            <a:r>
              <a:rPr b="1" lang="en-GB" sz="2300">
                <a:solidFill>
                  <a:schemeClr val="dk1"/>
                </a:solidFill>
                <a:latin typeface="Century Gothic"/>
                <a:ea typeface="Century Gothic"/>
                <a:cs typeface="Century Gothic"/>
                <a:sym typeface="Century Gothic"/>
              </a:rPr>
              <a:t> = 18%</a:t>
            </a:r>
            <a:endParaRPr b="1" sz="2300">
              <a:solidFill>
                <a:schemeClr val="dk1"/>
              </a:solidFill>
              <a:latin typeface="Century Gothic"/>
              <a:ea typeface="Century Gothic"/>
              <a:cs typeface="Century Gothic"/>
              <a:sym typeface="Century Gothic"/>
            </a:endParaRPr>
          </a:p>
          <a:p>
            <a:pPr indent="0" lvl="0" marL="0" rtl="0" algn="l">
              <a:spcBef>
                <a:spcPts val="0"/>
              </a:spcBef>
              <a:spcAft>
                <a:spcPts val="0"/>
              </a:spcAft>
              <a:buNone/>
            </a:pPr>
            <a:r>
              <a:rPr b="1" lang="en-GB" sz="2300">
                <a:solidFill>
                  <a:schemeClr val="dk1"/>
                </a:solidFill>
                <a:latin typeface="Century Gothic"/>
                <a:ea typeface="Century Gothic"/>
                <a:cs typeface="Century Gothic"/>
                <a:sym typeface="Century Gothic"/>
              </a:rPr>
              <a:t>p-value = 0.0143</a:t>
            </a:r>
            <a:endParaRPr b="1" sz="2300">
              <a:solidFill>
                <a:schemeClr val="dk1"/>
              </a:solidFill>
              <a:latin typeface="Century Gothic"/>
              <a:ea typeface="Century Gothic"/>
              <a:cs typeface="Century Gothic"/>
              <a:sym typeface="Century Gothic"/>
            </a:endParaRPr>
          </a:p>
        </p:txBody>
      </p:sp>
      <p:pic>
        <p:nvPicPr>
          <p:cNvPr id="248" name="Google Shape;248;g299f3b6eb06_0_17"/>
          <p:cNvPicPr preferRelativeResize="0"/>
          <p:nvPr/>
        </p:nvPicPr>
        <p:blipFill>
          <a:blip r:embed="rId4">
            <a:alphaModFix/>
          </a:blip>
          <a:stretch>
            <a:fillRect/>
          </a:stretch>
        </p:blipFill>
        <p:spPr>
          <a:xfrm>
            <a:off x="348950" y="1293125"/>
            <a:ext cx="4019299" cy="2893651"/>
          </a:xfrm>
          <a:prstGeom prst="rect">
            <a:avLst/>
          </a:prstGeom>
          <a:noFill/>
          <a:ln>
            <a:noFill/>
          </a:ln>
        </p:spPr>
      </p:pic>
      <p:sp>
        <p:nvSpPr>
          <p:cNvPr id="249" name="Google Shape;249;g299f3b6eb06_0_17"/>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299eef88fb4_0_0"/>
          <p:cNvSpPr txBox="1"/>
          <p:nvPr/>
        </p:nvSpPr>
        <p:spPr>
          <a:xfrm>
            <a:off x="285195" y="646031"/>
            <a:ext cx="6142200" cy="647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2"/>
              </a:buClr>
              <a:buSzPts val="1800"/>
              <a:buFont typeface="Century Gothic"/>
              <a:buNone/>
            </a:pPr>
            <a:r>
              <a:rPr b="1" i="0" lang="en-GB" sz="2000" u="none" cap="none" strike="noStrike">
                <a:solidFill>
                  <a:schemeClr val="lt2"/>
                </a:solidFill>
                <a:latin typeface="Century Gothic"/>
                <a:ea typeface="Century Gothic"/>
                <a:cs typeface="Century Gothic"/>
                <a:sym typeface="Century Gothic"/>
              </a:rPr>
              <a:t>Exploring the impact of Cycle Superhighways and Quietways</a:t>
            </a:r>
            <a:endParaRPr/>
          </a:p>
        </p:txBody>
      </p:sp>
      <p:sp>
        <p:nvSpPr>
          <p:cNvPr id="256" name="Google Shape;256;g299eef88fb4_0_0"/>
          <p:cNvSpPr txBox="1"/>
          <p:nvPr>
            <p:ph type="title"/>
          </p:nvPr>
        </p:nvSpPr>
        <p:spPr>
          <a:xfrm>
            <a:off x="285196" y="132467"/>
            <a:ext cx="4734000" cy="6264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lt2"/>
              </a:buClr>
              <a:buSzPts val="1800"/>
              <a:buNone/>
            </a:pPr>
            <a:r>
              <a:rPr b="1" lang="en-GB" sz="3200"/>
              <a:t>Infrastructure Analysis</a:t>
            </a:r>
            <a:br>
              <a:rPr b="1" lang="en-GB"/>
            </a:br>
            <a:endParaRPr b="1"/>
          </a:p>
        </p:txBody>
      </p:sp>
      <p:sp>
        <p:nvSpPr>
          <p:cNvPr id="257" name="Google Shape;257;g299eef88fb4_0_0"/>
          <p:cNvSpPr txBox="1"/>
          <p:nvPr/>
        </p:nvSpPr>
        <p:spPr>
          <a:xfrm>
            <a:off x="446800" y="4501575"/>
            <a:ext cx="10874700" cy="19086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1600">
                <a:solidFill>
                  <a:srgbClr val="FFFFFF"/>
                </a:solidFill>
                <a:latin typeface="Century Gothic"/>
                <a:ea typeface="Century Gothic"/>
                <a:cs typeface="Century Gothic"/>
                <a:sym typeface="Century Gothic"/>
              </a:rPr>
              <a:t>According to </a:t>
            </a:r>
            <a:r>
              <a:rPr i="1" lang="en-GB" sz="1600">
                <a:solidFill>
                  <a:srgbClr val="FFFFFF"/>
                </a:solidFill>
                <a:latin typeface="Century Gothic"/>
                <a:ea typeface="Century Gothic"/>
                <a:cs typeface="Century Gothic"/>
                <a:sym typeface="Century Gothic"/>
              </a:rPr>
              <a:t>TfL’s Attitudes to cycling survey 2016</a:t>
            </a:r>
            <a:r>
              <a:rPr lang="en-GB" sz="1600">
                <a:solidFill>
                  <a:srgbClr val="FFFFFF"/>
                </a:solidFill>
                <a:latin typeface="Century Gothic"/>
                <a:ea typeface="Century Gothic"/>
                <a:cs typeface="Century Gothic"/>
                <a:sym typeface="Century Gothic"/>
              </a:rPr>
              <a:t> </a:t>
            </a:r>
            <a:r>
              <a:rPr baseline="30000" lang="en-GB" sz="1600">
                <a:solidFill>
                  <a:srgbClr val="FFFFFF"/>
                </a:solidFill>
                <a:latin typeface="Century Gothic"/>
                <a:ea typeface="Century Gothic"/>
                <a:cs typeface="Century Gothic"/>
                <a:sym typeface="Century Gothic"/>
              </a:rPr>
              <a:t>[2]</a:t>
            </a:r>
            <a:endParaRPr baseline="30000" sz="1600">
              <a:solidFill>
                <a:srgbClr val="FFFFFF"/>
              </a:solidFill>
              <a:latin typeface="Century Gothic"/>
              <a:ea typeface="Century Gothic"/>
              <a:cs typeface="Century Gothic"/>
              <a:sym typeface="Century Gothic"/>
            </a:endParaRPr>
          </a:p>
          <a:p>
            <a:pPr indent="0" lvl="0" marL="457200" rtl="0" algn="l">
              <a:spcBef>
                <a:spcPts val="0"/>
              </a:spcBef>
              <a:spcAft>
                <a:spcPts val="0"/>
              </a:spcAft>
              <a:buNone/>
            </a:pPr>
            <a:r>
              <a:t/>
            </a:r>
            <a:endParaRPr sz="1600">
              <a:solidFill>
                <a:srgbClr val="FFFFFF"/>
              </a:solidFill>
              <a:latin typeface="Century Gothic"/>
              <a:ea typeface="Century Gothic"/>
              <a:cs typeface="Century Gothic"/>
              <a:sym typeface="Century Gothic"/>
            </a:endParaRPr>
          </a:p>
          <a:p>
            <a:pPr indent="-330200" lvl="0" marL="457200" rtl="0" algn="l">
              <a:spcBef>
                <a:spcPts val="0"/>
              </a:spcBef>
              <a:spcAft>
                <a:spcPts val="0"/>
              </a:spcAft>
              <a:buClr>
                <a:srgbClr val="FFFFFF"/>
              </a:buClr>
              <a:buSzPts val="1600"/>
              <a:buFont typeface="Century Gothic"/>
              <a:buChar char="●"/>
            </a:pPr>
            <a:r>
              <a:rPr lang="en-GB" sz="1600">
                <a:solidFill>
                  <a:srgbClr val="FFFFFF"/>
                </a:solidFill>
                <a:latin typeface="Century Gothic"/>
                <a:ea typeface="Century Gothic"/>
                <a:cs typeface="Century Gothic"/>
                <a:sym typeface="Century Gothic"/>
              </a:rPr>
              <a:t>Most Londoners who have used Cycle Superhighways feel they have been encouraged to cycle more</a:t>
            </a:r>
            <a:endParaRPr sz="1600">
              <a:solidFill>
                <a:srgbClr val="FFFFFF"/>
              </a:solidFill>
              <a:latin typeface="Century Gothic"/>
              <a:ea typeface="Century Gothic"/>
              <a:cs typeface="Century Gothic"/>
              <a:sym typeface="Century Gothic"/>
            </a:endParaRPr>
          </a:p>
          <a:p>
            <a:pPr indent="0" lvl="0" marL="457200" rtl="0" algn="l">
              <a:spcBef>
                <a:spcPts val="0"/>
              </a:spcBef>
              <a:spcAft>
                <a:spcPts val="0"/>
              </a:spcAft>
              <a:buNone/>
            </a:pPr>
            <a:r>
              <a:t/>
            </a:r>
            <a:endParaRPr sz="1600">
              <a:solidFill>
                <a:srgbClr val="FFFFFF"/>
              </a:solidFill>
              <a:latin typeface="Century Gothic"/>
              <a:ea typeface="Century Gothic"/>
              <a:cs typeface="Century Gothic"/>
              <a:sym typeface="Century Gothic"/>
            </a:endParaRPr>
          </a:p>
          <a:p>
            <a:pPr indent="-330200" lvl="0" marL="457200" rtl="0" algn="l">
              <a:spcBef>
                <a:spcPts val="0"/>
              </a:spcBef>
              <a:spcAft>
                <a:spcPts val="0"/>
              </a:spcAft>
              <a:buClr>
                <a:srgbClr val="FFFFFF"/>
              </a:buClr>
              <a:buSzPts val="1600"/>
              <a:buFont typeface="Century Gothic"/>
              <a:buChar char="●"/>
            </a:pPr>
            <a:r>
              <a:rPr lang="en-GB" sz="1600">
                <a:solidFill>
                  <a:srgbClr val="FFFFFF"/>
                </a:solidFill>
                <a:latin typeface="Century Gothic"/>
                <a:ea typeface="Century Gothic"/>
                <a:cs typeface="Century Gothic"/>
                <a:sym typeface="Century Gothic"/>
              </a:rPr>
              <a:t>Quietways appear to have a positive impact on users’ cycling propensity</a:t>
            </a:r>
            <a:endParaRPr sz="1600">
              <a:solidFill>
                <a:srgbClr val="FFFFFF"/>
              </a:solidFill>
              <a:latin typeface="Century Gothic"/>
              <a:ea typeface="Century Gothic"/>
              <a:cs typeface="Century Gothic"/>
              <a:sym typeface="Century Gothic"/>
            </a:endParaRPr>
          </a:p>
          <a:p>
            <a:pPr indent="0" lvl="0" marL="457200" rtl="0" algn="l">
              <a:spcBef>
                <a:spcPts val="0"/>
              </a:spcBef>
              <a:spcAft>
                <a:spcPts val="0"/>
              </a:spcAft>
              <a:buNone/>
            </a:pPr>
            <a:r>
              <a:t/>
            </a:r>
            <a:endParaRPr sz="1600">
              <a:solidFill>
                <a:schemeClr val="lt1"/>
              </a:solidFill>
              <a:latin typeface="Century Gothic"/>
              <a:ea typeface="Century Gothic"/>
              <a:cs typeface="Century Gothic"/>
              <a:sym typeface="Century Gothic"/>
            </a:endParaRPr>
          </a:p>
          <a:p>
            <a:pPr indent="-330200" lvl="0" marL="457200" rtl="0" algn="l">
              <a:spcBef>
                <a:spcPts val="0"/>
              </a:spcBef>
              <a:spcAft>
                <a:spcPts val="0"/>
              </a:spcAft>
              <a:buClr>
                <a:schemeClr val="lt1"/>
              </a:buClr>
              <a:buSzPts val="1600"/>
              <a:buFont typeface="Century Gothic"/>
              <a:buChar char="➔"/>
            </a:pPr>
            <a:r>
              <a:rPr lang="en-GB" sz="1600">
                <a:solidFill>
                  <a:schemeClr val="lt1"/>
                </a:solidFill>
                <a:latin typeface="Century Gothic"/>
                <a:ea typeface="Century Gothic"/>
                <a:cs typeface="Century Gothic"/>
                <a:sym typeface="Century Gothic"/>
              </a:rPr>
              <a:t>H</a:t>
            </a:r>
            <a:r>
              <a:rPr lang="en-GB" sz="1600">
                <a:solidFill>
                  <a:schemeClr val="lt1"/>
                </a:solidFill>
                <a:latin typeface="Century Gothic"/>
                <a:ea typeface="Century Gothic"/>
                <a:cs typeface="Century Gothic"/>
                <a:sym typeface="Century Gothic"/>
              </a:rPr>
              <a:t>ypothesise that there is correlation between availability of dedicated cycling paths and more cycling.</a:t>
            </a:r>
            <a:endParaRPr sz="1700">
              <a:solidFill>
                <a:srgbClr val="FFFFFF"/>
              </a:solidFill>
              <a:latin typeface="Century Gothic"/>
              <a:ea typeface="Century Gothic"/>
              <a:cs typeface="Century Gothic"/>
              <a:sym typeface="Century Gothic"/>
            </a:endParaRPr>
          </a:p>
        </p:txBody>
      </p:sp>
      <p:graphicFrame>
        <p:nvGraphicFramePr>
          <p:cNvPr id="258" name="Google Shape;258;g299eef88fb4_0_0"/>
          <p:cNvGraphicFramePr/>
          <p:nvPr/>
        </p:nvGraphicFramePr>
        <p:xfrm>
          <a:off x="471036" y="1523155"/>
          <a:ext cx="3000000" cy="3000000"/>
        </p:xfrm>
        <a:graphic>
          <a:graphicData uri="http://schemas.openxmlformats.org/drawingml/2006/table">
            <a:tbl>
              <a:tblPr bandRow="1" firstRow="1">
                <a:gradFill>
                  <a:gsLst>
                    <a:gs pos="0">
                      <a:srgbClr val="AED2E7"/>
                    </a:gs>
                    <a:gs pos="35000">
                      <a:srgbClr val="C6DDEC"/>
                    </a:gs>
                    <a:gs pos="100000">
                      <a:srgbClr val="E7F2F9"/>
                    </a:gs>
                  </a:gsLst>
                  <a:lin ang="16200038" scaled="0"/>
                </a:gradFill>
                <a:tableStyleId>{8FB00F65-7CAD-47C6-ADDF-3E19B10A3F16}</a:tableStyleId>
              </a:tblPr>
              <a:tblGrid>
                <a:gridCol w="3422525"/>
                <a:gridCol w="2889825"/>
              </a:tblGrid>
              <a:tr h="798650">
                <a:tc>
                  <a:txBody>
                    <a:bodyPr/>
                    <a:lstStyle/>
                    <a:p>
                      <a:pPr indent="0" lvl="0" marL="0" marR="0" rtl="0" algn="ctr">
                        <a:lnSpc>
                          <a:spcPct val="100000"/>
                        </a:lnSpc>
                        <a:spcBef>
                          <a:spcPts val="0"/>
                        </a:spcBef>
                        <a:spcAft>
                          <a:spcPts val="0"/>
                        </a:spcAft>
                        <a:buClr>
                          <a:srgbClr val="000000"/>
                        </a:buClr>
                        <a:buSzPts val="2000"/>
                        <a:buFont typeface="Arial"/>
                        <a:buNone/>
                      </a:pPr>
                      <a:r>
                        <a:rPr lang="en-GB" sz="1700" u="none" cap="none" strike="noStrike">
                          <a:latin typeface="Century Gothic"/>
                          <a:ea typeface="Century Gothic"/>
                          <a:cs typeface="Century Gothic"/>
                          <a:sym typeface="Century Gothic"/>
                        </a:rPr>
                        <a:t>Recommendations</a:t>
                      </a:r>
                      <a:endParaRPr sz="1700">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GB" sz="1700" u="none" cap="none" strike="noStrike">
                          <a:latin typeface="Century Gothic"/>
                          <a:ea typeface="Century Gothic"/>
                          <a:cs typeface="Century Gothic"/>
                          <a:sym typeface="Century Gothic"/>
                        </a:rPr>
                        <a:t>How to Measure Success</a:t>
                      </a:r>
                      <a:endParaRPr sz="1700">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74025">
                <a:tc>
                  <a:txBody>
                    <a:bodyPr/>
                    <a:lstStyle/>
                    <a:p>
                      <a:pPr indent="0" lvl="0" marL="0" marR="0" rtl="0" algn="ctr">
                        <a:lnSpc>
                          <a:spcPct val="100000"/>
                        </a:lnSpc>
                        <a:spcBef>
                          <a:spcPts val="0"/>
                        </a:spcBef>
                        <a:spcAft>
                          <a:spcPts val="0"/>
                        </a:spcAft>
                        <a:buClr>
                          <a:srgbClr val="000000"/>
                        </a:buClr>
                        <a:buSzPts val="1400"/>
                        <a:buFont typeface="Arial"/>
                        <a:buNone/>
                      </a:pPr>
                      <a:r>
                        <a:rPr b="1" lang="en-GB" sz="1700">
                          <a:latin typeface="Century Gothic"/>
                          <a:ea typeface="Century Gothic"/>
                          <a:cs typeface="Century Gothic"/>
                          <a:sym typeface="Century Gothic"/>
                        </a:rPr>
                        <a:t>Keep monitoring utilisation and assess effectiveness of Cycle Superhighway &amp; Quietway per location in helping increase cycling before further introducing them to other London boroughs</a:t>
                      </a:r>
                      <a:endParaRPr sz="1700">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GB" sz="1700">
                          <a:latin typeface="Century Gothic"/>
                          <a:ea typeface="Century Gothic"/>
                          <a:cs typeface="Century Gothic"/>
                          <a:sym typeface="Century Gothic"/>
                        </a:rPr>
                        <a:t>Track cycle counts’ trend along each Superhighway</a:t>
                      </a:r>
                      <a:endParaRPr sz="1100">
                        <a:latin typeface="Century Gothic"/>
                        <a:ea typeface="Century Gothic"/>
                        <a:cs typeface="Century Gothic"/>
                        <a:sym typeface="Century Gothic"/>
                      </a:endParaRPr>
                    </a:p>
                    <a:p>
                      <a:pPr indent="0" lvl="0" marL="0" marR="0" rtl="0" algn="ctr">
                        <a:lnSpc>
                          <a:spcPct val="100000"/>
                        </a:lnSpc>
                        <a:spcBef>
                          <a:spcPts val="0"/>
                        </a:spcBef>
                        <a:spcAft>
                          <a:spcPts val="0"/>
                        </a:spcAft>
                        <a:buNone/>
                      </a:pPr>
                      <a:r>
                        <a:rPr b="1" lang="en-GB" sz="1700">
                          <a:latin typeface="Century Gothic"/>
                          <a:ea typeface="Century Gothic"/>
                          <a:cs typeface="Century Gothic"/>
                          <a:sym typeface="Century Gothic"/>
                        </a:rPr>
                        <a:t> and gather feedback from cyclists. </a:t>
                      </a:r>
                      <a:endParaRPr sz="1700" u="none" cap="none" strike="noStrike">
                        <a:latin typeface="Century Gothic"/>
                        <a:ea typeface="Century Gothic"/>
                        <a:cs typeface="Century Gothic"/>
                        <a:sym typeface="Century Gothic"/>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pic>
        <p:nvPicPr>
          <p:cNvPr id="259" name="Google Shape;259;g299eef88fb4_0_0"/>
          <p:cNvPicPr preferRelativeResize="0"/>
          <p:nvPr/>
        </p:nvPicPr>
        <p:blipFill>
          <a:blip r:embed="rId3">
            <a:alphaModFix/>
          </a:blip>
          <a:stretch>
            <a:fillRect/>
          </a:stretch>
        </p:blipFill>
        <p:spPr>
          <a:xfrm>
            <a:off x="7348350" y="1747275"/>
            <a:ext cx="4205149" cy="2240125"/>
          </a:xfrm>
          <a:prstGeom prst="rect">
            <a:avLst/>
          </a:prstGeom>
          <a:noFill/>
          <a:ln cap="flat" cmpd="sng" w="19050">
            <a:solidFill>
              <a:schemeClr val="dk1"/>
            </a:solidFill>
            <a:prstDash val="solid"/>
            <a:round/>
            <a:headEnd len="sm" w="sm" type="none"/>
            <a:tailEnd len="sm" w="sm" type="none"/>
          </a:ln>
        </p:spPr>
      </p:pic>
      <p:sp>
        <p:nvSpPr>
          <p:cNvPr id="260" name="Google Shape;260;g299eef88fb4_0_0"/>
          <p:cNvSpPr txBox="1"/>
          <p:nvPr>
            <p:ph idx="12" type="sldNum"/>
          </p:nvPr>
        </p:nvSpPr>
        <p:spPr>
          <a:xfrm>
            <a:off x="10352540" y="295729"/>
            <a:ext cx="838200" cy="767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rgbClr val="000000"/>
              </a:buClr>
              <a:buSzPts val="2800"/>
              <a:buFont typeface="Arial"/>
              <a:buNone/>
            </a:pPr>
            <a:fld id="{00000000-1234-1234-1234-123412341234}" type="slidenum">
              <a:rPr lang="en-GB"/>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2023-10-31T15:18:34Z</dcterms:created>
  <dc:creator>McPherson, James</dc:creator>
</cp:coreProperties>
</file>